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media/image11.jpg" ContentType="image/jpg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29"/>
  </p:notesMasterIdLst>
  <p:sldIdLst>
    <p:sldId id="674" r:id="rId5"/>
    <p:sldId id="652" r:id="rId6"/>
    <p:sldId id="655" r:id="rId7"/>
    <p:sldId id="654" r:id="rId8"/>
    <p:sldId id="1749" r:id="rId9"/>
    <p:sldId id="1744" r:id="rId10"/>
    <p:sldId id="1745" r:id="rId11"/>
    <p:sldId id="1746" r:id="rId12"/>
    <p:sldId id="1747" r:id="rId13"/>
    <p:sldId id="1748" r:id="rId14"/>
    <p:sldId id="1750" r:id="rId15"/>
    <p:sldId id="633" r:id="rId16"/>
    <p:sldId id="1754" r:id="rId17"/>
    <p:sldId id="1755" r:id="rId18"/>
    <p:sldId id="1756" r:id="rId19"/>
    <p:sldId id="1757" r:id="rId20"/>
    <p:sldId id="653" r:id="rId21"/>
    <p:sldId id="666" r:id="rId22"/>
    <p:sldId id="671" r:id="rId23"/>
    <p:sldId id="667" r:id="rId24"/>
    <p:sldId id="669" r:id="rId25"/>
    <p:sldId id="670" r:id="rId26"/>
    <p:sldId id="673" r:id="rId27"/>
    <p:sldId id="672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usan Winks" initials="SW" lastIdx="1" clrIdx="0">
    <p:extLst>
      <p:ext uri="{19B8F6BF-5375-455C-9EA6-DF929625EA0E}">
        <p15:presenceInfo xmlns:p15="http://schemas.microsoft.com/office/powerpoint/2012/main" userId="S::01404354@wf.uct.ac.za::8deed980-353f-45f0-91b5-f5e35aaa1ccc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66"/>
    <a:srgbClr val="CBA9E5"/>
    <a:srgbClr val="D75427"/>
    <a:srgbClr val="9FCC3A"/>
    <a:srgbClr val="D853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A3AC2B-8E77-4D9D-B530-A4CFEEC41F22}" v="58" dt="2022-09-12T11:46:01.09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29" d="100"/>
          <a:sy n="129" d="100"/>
        </p:scale>
        <p:origin x="600" y="7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commentAuthors" Target="commentAuthors.xml"/><Relationship Id="rId35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usan Winks" userId="8deed980-353f-45f0-91b5-f5e35aaa1ccc" providerId="ADAL" clId="{00A3AC2B-8E77-4D9D-B530-A4CFEEC41F22}"/>
    <pc:docChg chg="undo custSel addSld delSld modSld modMainMaster">
      <pc:chgData name="Susan Winks" userId="8deed980-353f-45f0-91b5-f5e35aaa1ccc" providerId="ADAL" clId="{00A3AC2B-8E77-4D9D-B530-A4CFEEC41F22}" dt="2022-09-12T11:46:01.093" v="345" actId="404"/>
      <pc:docMkLst>
        <pc:docMk/>
      </pc:docMkLst>
      <pc:sldChg chg="delSp modSp del mod">
        <pc:chgData name="Susan Winks" userId="8deed980-353f-45f0-91b5-f5e35aaa1ccc" providerId="ADAL" clId="{00A3AC2B-8E77-4D9D-B530-A4CFEEC41F22}" dt="2022-09-12T11:42:36.140" v="341" actId="47"/>
        <pc:sldMkLst>
          <pc:docMk/>
          <pc:sldMk cId="1648222509" sldId="256"/>
        </pc:sldMkLst>
        <pc:spChg chg="del mod">
          <ac:chgData name="Susan Winks" userId="8deed980-353f-45f0-91b5-f5e35aaa1ccc" providerId="ADAL" clId="{00A3AC2B-8E77-4D9D-B530-A4CFEEC41F22}" dt="2022-09-12T11:41:27.681" v="332" actId="478"/>
          <ac:spMkLst>
            <pc:docMk/>
            <pc:sldMk cId="1648222509" sldId="256"/>
            <ac:spMk id="2" creationId="{75664706-4035-4E07-A39C-2A2BD1AA580E}"/>
          </ac:spMkLst>
        </pc:spChg>
        <pc:spChg chg="mod">
          <ac:chgData name="Susan Winks" userId="8deed980-353f-45f0-91b5-f5e35aaa1ccc" providerId="ADAL" clId="{00A3AC2B-8E77-4D9D-B530-A4CFEEC41F22}" dt="2022-09-12T11:41:37.687" v="336"/>
          <ac:spMkLst>
            <pc:docMk/>
            <pc:sldMk cId="1648222509" sldId="256"/>
            <ac:spMk id="3" creationId="{6C047765-048F-43E3-AF8D-D8481C67E6B3}"/>
          </ac:spMkLst>
        </pc:spChg>
      </pc:sldChg>
      <pc:sldChg chg="del">
        <pc:chgData name="Susan Winks" userId="8deed980-353f-45f0-91b5-f5e35aaa1ccc" providerId="ADAL" clId="{00A3AC2B-8E77-4D9D-B530-A4CFEEC41F22}" dt="2022-09-12T06:57:21.219" v="0" actId="47"/>
        <pc:sldMkLst>
          <pc:docMk/>
          <pc:sldMk cId="723574610" sldId="257"/>
        </pc:sldMkLst>
      </pc:sldChg>
      <pc:sldChg chg="del">
        <pc:chgData name="Susan Winks" userId="8deed980-353f-45f0-91b5-f5e35aaa1ccc" providerId="ADAL" clId="{00A3AC2B-8E77-4D9D-B530-A4CFEEC41F22}" dt="2022-09-12T06:57:26.701" v="13" actId="47"/>
        <pc:sldMkLst>
          <pc:docMk/>
          <pc:sldMk cId="1240944565" sldId="259"/>
        </pc:sldMkLst>
      </pc:sldChg>
      <pc:sldChg chg="del">
        <pc:chgData name="Susan Winks" userId="8deed980-353f-45f0-91b5-f5e35aaa1ccc" providerId="ADAL" clId="{00A3AC2B-8E77-4D9D-B530-A4CFEEC41F22}" dt="2022-09-12T06:57:22.940" v="1" actId="47"/>
        <pc:sldMkLst>
          <pc:docMk/>
          <pc:sldMk cId="748662259" sldId="261"/>
        </pc:sldMkLst>
      </pc:sldChg>
      <pc:sldChg chg="del">
        <pc:chgData name="Susan Winks" userId="8deed980-353f-45f0-91b5-f5e35aaa1ccc" providerId="ADAL" clId="{00A3AC2B-8E77-4D9D-B530-A4CFEEC41F22}" dt="2022-09-12T06:57:23.430" v="2" actId="47"/>
        <pc:sldMkLst>
          <pc:docMk/>
          <pc:sldMk cId="90353852" sldId="263"/>
        </pc:sldMkLst>
      </pc:sldChg>
      <pc:sldChg chg="del">
        <pc:chgData name="Susan Winks" userId="8deed980-353f-45f0-91b5-f5e35aaa1ccc" providerId="ADAL" clId="{00A3AC2B-8E77-4D9D-B530-A4CFEEC41F22}" dt="2022-09-12T06:57:25.363" v="7" actId="47"/>
        <pc:sldMkLst>
          <pc:docMk/>
          <pc:sldMk cId="1656341786" sldId="641"/>
        </pc:sldMkLst>
      </pc:sldChg>
      <pc:sldChg chg="del">
        <pc:chgData name="Susan Winks" userId="8deed980-353f-45f0-91b5-f5e35aaa1ccc" providerId="ADAL" clId="{00A3AC2B-8E77-4D9D-B530-A4CFEEC41F22}" dt="2022-09-12T06:57:25.173" v="6" actId="47"/>
        <pc:sldMkLst>
          <pc:docMk/>
          <pc:sldMk cId="3300939418" sldId="643"/>
        </pc:sldMkLst>
      </pc:sldChg>
      <pc:sldChg chg="modSp del mod">
        <pc:chgData name="Susan Winks" userId="8deed980-353f-45f0-91b5-f5e35aaa1ccc" providerId="ADAL" clId="{00A3AC2B-8E77-4D9D-B530-A4CFEEC41F22}" dt="2022-09-12T11:42:18.023" v="338" actId="47"/>
        <pc:sldMkLst>
          <pc:docMk/>
          <pc:sldMk cId="2995247315" sldId="651"/>
        </pc:sldMkLst>
        <pc:spChg chg="mod">
          <ac:chgData name="Susan Winks" userId="8deed980-353f-45f0-91b5-f5e35aaa1ccc" providerId="ADAL" clId="{00A3AC2B-8E77-4D9D-B530-A4CFEEC41F22}" dt="2022-09-12T06:57:46.677" v="33" actId="20577"/>
          <ac:spMkLst>
            <pc:docMk/>
            <pc:sldMk cId="2995247315" sldId="651"/>
            <ac:spMk id="2" creationId="{2A129C3A-DF37-4F7A-AA37-E665B81D1465}"/>
          </ac:spMkLst>
        </pc:spChg>
        <pc:spChg chg="mod">
          <ac:chgData name="Susan Winks" userId="8deed980-353f-45f0-91b5-f5e35aaa1ccc" providerId="ADAL" clId="{00A3AC2B-8E77-4D9D-B530-A4CFEEC41F22}" dt="2022-09-12T06:57:36.889" v="18" actId="27636"/>
          <ac:spMkLst>
            <pc:docMk/>
            <pc:sldMk cId="2995247315" sldId="651"/>
            <ac:spMk id="3" creationId="{61F1C6B2-F172-4A27-8191-698BFFC4CCA2}"/>
          </ac:spMkLst>
        </pc:spChg>
      </pc:sldChg>
      <pc:sldChg chg="new">
        <pc:chgData name="Susan Winks" userId="8deed980-353f-45f0-91b5-f5e35aaa1ccc" providerId="ADAL" clId="{00A3AC2B-8E77-4D9D-B530-A4CFEEC41F22}" dt="2022-09-12T11:42:12.013" v="337" actId="680"/>
        <pc:sldMkLst>
          <pc:docMk/>
          <pc:sldMk cId="2223458447" sldId="652"/>
        </pc:sldMkLst>
      </pc:sldChg>
      <pc:sldChg chg="modSp new mod">
        <pc:chgData name="Susan Winks" userId="8deed980-353f-45f0-91b5-f5e35aaa1ccc" providerId="ADAL" clId="{00A3AC2B-8E77-4D9D-B530-A4CFEEC41F22}" dt="2022-09-12T11:42:32.438" v="340"/>
        <pc:sldMkLst>
          <pc:docMk/>
          <pc:sldMk cId="423027329" sldId="653"/>
        </pc:sldMkLst>
        <pc:spChg chg="mod">
          <ac:chgData name="Susan Winks" userId="8deed980-353f-45f0-91b5-f5e35aaa1ccc" providerId="ADAL" clId="{00A3AC2B-8E77-4D9D-B530-A4CFEEC41F22}" dt="2022-09-12T11:42:32.438" v="340"/>
          <ac:spMkLst>
            <pc:docMk/>
            <pc:sldMk cId="423027329" sldId="653"/>
            <ac:spMk id="2" creationId="{C99CB10F-1E4D-561E-B57A-5DC933590E95}"/>
          </ac:spMkLst>
        </pc:spChg>
      </pc:sldChg>
      <pc:sldChg chg="del">
        <pc:chgData name="Susan Winks" userId="8deed980-353f-45f0-91b5-f5e35aaa1ccc" providerId="ADAL" clId="{00A3AC2B-8E77-4D9D-B530-A4CFEEC41F22}" dt="2022-09-12T06:57:24.876" v="5" actId="47"/>
        <pc:sldMkLst>
          <pc:docMk/>
          <pc:sldMk cId="1971655974" sldId="945621923"/>
        </pc:sldMkLst>
      </pc:sldChg>
      <pc:sldChg chg="del">
        <pc:chgData name="Susan Winks" userId="8deed980-353f-45f0-91b5-f5e35aaa1ccc" providerId="ADAL" clId="{00A3AC2B-8E77-4D9D-B530-A4CFEEC41F22}" dt="2022-09-12T06:57:23.955" v="3" actId="47"/>
        <pc:sldMkLst>
          <pc:docMk/>
          <pc:sldMk cId="1807068797" sldId="945621925"/>
        </pc:sldMkLst>
      </pc:sldChg>
      <pc:sldChg chg="del">
        <pc:chgData name="Susan Winks" userId="8deed980-353f-45f0-91b5-f5e35aaa1ccc" providerId="ADAL" clId="{00A3AC2B-8E77-4D9D-B530-A4CFEEC41F22}" dt="2022-09-12T06:57:26.901" v="14" actId="47"/>
        <pc:sldMkLst>
          <pc:docMk/>
          <pc:sldMk cId="2437107293" sldId="945621926"/>
        </pc:sldMkLst>
      </pc:sldChg>
      <pc:sldChg chg="del">
        <pc:chgData name="Susan Winks" userId="8deed980-353f-45f0-91b5-f5e35aaa1ccc" providerId="ADAL" clId="{00A3AC2B-8E77-4D9D-B530-A4CFEEC41F22}" dt="2022-09-12T06:57:28.121" v="15" actId="47"/>
        <pc:sldMkLst>
          <pc:docMk/>
          <pc:sldMk cId="3369475236" sldId="945621928"/>
        </pc:sldMkLst>
      </pc:sldChg>
      <pc:sldChg chg="del">
        <pc:chgData name="Susan Winks" userId="8deed980-353f-45f0-91b5-f5e35aaa1ccc" providerId="ADAL" clId="{00A3AC2B-8E77-4D9D-B530-A4CFEEC41F22}" dt="2022-09-12T06:57:29.603" v="16" actId="47"/>
        <pc:sldMkLst>
          <pc:docMk/>
          <pc:sldMk cId="2658731954" sldId="945621929"/>
        </pc:sldMkLst>
      </pc:sldChg>
      <pc:sldChg chg="del">
        <pc:chgData name="Susan Winks" userId="8deed980-353f-45f0-91b5-f5e35aaa1ccc" providerId="ADAL" clId="{00A3AC2B-8E77-4D9D-B530-A4CFEEC41F22}" dt="2022-09-12T06:57:24.410" v="4" actId="47"/>
        <pc:sldMkLst>
          <pc:docMk/>
          <pc:sldMk cId="100096799" sldId="945621931"/>
        </pc:sldMkLst>
      </pc:sldChg>
      <pc:sldChg chg="del">
        <pc:chgData name="Susan Winks" userId="8deed980-353f-45f0-91b5-f5e35aaa1ccc" providerId="ADAL" clId="{00A3AC2B-8E77-4D9D-B530-A4CFEEC41F22}" dt="2022-09-12T06:57:25.791" v="9" actId="47"/>
        <pc:sldMkLst>
          <pc:docMk/>
          <pc:sldMk cId="2498122291" sldId="945621932"/>
        </pc:sldMkLst>
      </pc:sldChg>
      <pc:sldChg chg="del">
        <pc:chgData name="Susan Winks" userId="8deed980-353f-45f0-91b5-f5e35aaa1ccc" providerId="ADAL" clId="{00A3AC2B-8E77-4D9D-B530-A4CFEEC41F22}" dt="2022-09-12T06:57:26.198" v="11" actId="47"/>
        <pc:sldMkLst>
          <pc:docMk/>
          <pc:sldMk cId="3771364468" sldId="945621933"/>
        </pc:sldMkLst>
      </pc:sldChg>
      <pc:sldChg chg="del">
        <pc:chgData name="Susan Winks" userId="8deed980-353f-45f0-91b5-f5e35aaa1ccc" providerId="ADAL" clId="{00A3AC2B-8E77-4D9D-B530-A4CFEEC41F22}" dt="2022-09-12T06:57:26.446" v="12" actId="47"/>
        <pc:sldMkLst>
          <pc:docMk/>
          <pc:sldMk cId="69296193" sldId="945621935"/>
        </pc:sldMkLst>
      </pc:sldChg>
      <pc:sldChg chg="del">
        <pc:chgData name="Susan Winks" userId="8deed980-353f-45f0-91b5-f5e35aaa1ccc" providerId="ADAL" clId="{00A3AC2B-8E77-4D9D-B530-A4CFEEC41F22}" dt="2022-09-12T06:57:25.578" v="8" actId="47"/>
        <pc:sldMkLst>
          <pc:docMk/>
          <pc:sldMk cId="1650358852" sldId="945621936"/>
        </pc:sldMkLst>
      </pc:sldChg>
      <pc:sldChg chg="del">
        <pc:chgData name="Susan Winks" userId="8deed980-353f-45f0-91b5-f5e35aaa1ccc" providerId="ADAL" clId="{00A3AC2B-8E77-4D9D-B530-A4CFEEC41F22}" dt="2022-09-12T06:57:25.999" v="10" actId="47"/>
        <pc:sldMkLst>
          <pc:docMk/>
          <pc:sldMk cId="2302201505" sldId="945621938"/>
        </pc:sldMkLst>
      </pc:sldChg>
      <pc:sldMasterChg chg="modSldLayout">
        <pc:chgData name="Susan Winks" userId="8deed980-353f-45f0-91b5-f5e35aaa1ccc" providerId="ADAL" clId="{00A3AC2B-8E77-4D9D-B530-A4CFEEC41F22}" dt="2022-09-12T11:46:01.093" v="345" actId="404"/>
        <pc:sldMasterMkLst>
          <pc:docMk/>
          <pc:sldMasterMk cId="1035046282" sldId="2147483648"/>
        </pc:sldMasterMkLst>
        <pc:sldLayoutChg chg="addSp delSp modSp mod setBg">
          <pc:chgData name="Susan Winks" userId="8deed980-353f-45f0-91b5-f5e35aaa1ccc" providerId="ADAL" clId="{00A3AC2B-8E77-4D9D-B530-A4CFEEC41F22}" dt="2022-09-12T11:45:44.612" v="343" actId="207"/>
          <pc:sldLayoutMkLst>
            <pc:docMk/>
            <pc:sldMasterMk cId="1035046282" sldId="2147483648"/>
            <pc:sldLayoutMk cId="326854105" sldId="2147483649"/>
          </pc:sldLayoutMkLst>
          <pc:spChg chg="del mod">
            <ac:chgData name="Susan Winks" userId="8deed980-353f-45f0-91b5-f5e35aaa1ccc" providerId="ADAL" clId="{00A3AC2B-8E77-4D9D-B530-A4CFEEC41F22}" dt="2022-09-12T11:39:31.208" v="309" actId="478"/>
            <ac:spMkLst>
              <pc:docMk/>
              <pc:sldMasterMk cId="1035046282" sldId="2147483648"/>
              <pc:sldLayoutMk cId="326854105" sldId="2147483649"/>
              <ac:spMk id="2" creationId="{9AFEBBCD-1ED8-4029-B02C-DE5A526B8E46}"/>
            </ac:spMkLst>
          </pc:spChg>
          <pc:spChg chg="mod">
            <ac:chgData name="Susan Winks" userId="8deed980-353f-45f0-91b5-f5e35aaa1ccc" providerId="ADAL" clId="{00A3AC2B-8E77-4D9D-B530-A4CFEEC41F22}" dt="2022-09-12T11:45:44.612" v="343" actId="207"/>
            <ac:spMkLst>
              <pc:docMk/>
              <pc:sldMasterMk cId="1035046282" sldId="2147483648"/>
              <pc:sldLayoutMk cId="326854105" sldId="2147483649"/>
              <ac:spMk id="3" creationId="{7D0620C0-DBD7-4E03-A950-623E48B2007F}"/>
            </ac:spMkLst>
          </pc:spChg>
          <pc:spChg chg="del">
            <ac:chgData name="Susan Winks" userId="8deed980-353f-45f0-91b5-f5e35aaa1ccc" providerId="ADAL" clId="{00A3AC2B-8E77-4D9D-B530-A4CFEEC41F22}" dt="2022-09-12T11:39:48.383" v="312" actId="478"/>
            <ac:spMkLst>
              <pc:docMk/>
              <pc:sldMasterMk cId="1035046282" sldId="2147483648"/>
              <pc:sldLayoutMk cId="326854105" sldId="2147483649"/>
              <ac:spMk id="4" creationId="{5B61B40D-5E2B-45AB-A981-18761876799F}"/>
            </ac:spMkLst>
          </pc:spChg>
          <pc:spChg chg="del">
            <ac:chgData name="Susan Winks" userId="8deed980-353f-45f0-91b5-f5e35aaa1ccc" providerId="ADAL" clId="{00A3AC2B-8E77-4D9D-B530-A4CFEEC41F22}" dt="2022-09-12T11:39:45.345" v="311" actId="478"/>
            <ac:spMkLst>
              <pc:docMk/>
              <pc:sldMasterMk cId="1035046282" sldId="2147483648"/>
              <pc:sldLayoutMk cId="326854105" sldId="2147483649"/>
              <ac:spMk id="5" creationId="{C03CA09A-6B86-4A83-B927-C3CFE4A82CB7}"/>
            </ac:spMkLst>
          </pc:spChg>
          <pc:spChg chg="del">
            <ac:chgData name="Susan Winks" userId="8deed980-353f-45f0-91b5-f5e35aaa1ccc" providerId="ADAL" clId="{00A3AC2B-8E77-4D9D-B530-A4CFEEC41F22}" dt="2022-09-12T11:39:51.183" v="313" actId="478"/>
            <ac:spMkLst>
              <pc:docMk/>
              <pc:sldMasterMk cId="1035046282" sldId="2147483648"/>
              <pc:sldLayoutMk cId="326854105" sldId="2147483649"/>
              <ac:spMk id="6" creationId="{CB80347E-577F-4BFF-A655-C07CDC8E0A52}"/>
            </ac:spMkLst>
          </pc:spChg>
          <pc:spChg chg="add">
            <ac:chgData name="Susan Winks" userId="8deed980-353f-45f0-91b5-f5e35aaa1ccc" providerId="ADAL" clId="{00A3AC2B-8E77-4D9D-B530-A4CFEEC41F22}" dt="2022-09-12T06:59:01.818" v="104" actId="22"/>
            <ac:spMkLst>
              <pc:docMk/>
              <pc:sldMasterMk cId="1035046282" sldId="2147483648"/>
              <pc:sldLayoutMk cId="326854105" sldId="2147483649"/>
              <ac:spMk id="11" creationId="{09526189-C3B6-FA79-349F-79A4E91A6EF0}"/>
            </ac:spMkLst>
          </pc:spChg>
          <pc:spChg chg="add">
            <ac:chgData name="Susan Winks" userId="8deed980-353f-45f0-91b5-f5e35aaa1ccc" providerId="ADAL" clId="{00A3AC2B-8E77-4D9D-B530-A4CFEEC41F22}" dt="2022-09-12T06:59:04.278" v="105" actId="22"/>
            <ac:spMkLst>
              <pc:docMk/>
              <pc:sldMasterMk cId="1035046282" sldId="2147483648"/>
              <pc:sldLayoutMk cId="326854105" sldId="2147483649"/>
              <ac:spMk id="17" creationId="{C0C16C63-8F14-8C39-1A93-D02DD35F7EDA}"/>
            </ac:spMkLst>
          </pc:spChg>
          <pc:spChg chg="add">
            <ac:chgData name="Susan Winks" userId="8deed980-353f-45f0-91b5-f5e35aaa1ccc" providerId="ADAL" clId="{00A3AC2B-8E77-4D9D-B530-A4CFEEC41F22}" dt="2022-09-12T06:59:09.616" v="106" actId="22"/>
            <ac:spMkLst>
              <pc:docMk/>
              <pc:sldMasterMk cId="1035046282" sldId="2147483648"/>
              <pc:sldLayoutMk cId="326854105" sldId="2147483649"/>
              <ac:spMk id="23" creationId="{5B9A25F6-7A2B-A256-A341-C9600B319412}"/>
            </ac:spMkLst>
          </pc:spChg>
          <pc:spChg chg="add">
            <ac:chgData name="Susan Winks" userId="8deed980-353f-45f0-91b5-f5e35aaa1ccc" providerId="ADAL" clId="{00A3AC2B-8E77-4D9D-B530-A4CFEEC41F22}" dt="2022-09-12T06:59:11.183" v="107" actId="22"/>
            <ac:spMkLst>
              <pc:docMk/>
              <pc:sldMasterMk cId="1035046282" sldId="2147483648"/>
              <pc:sldLayoutMk cId="326854105" sldId="2147483649"/>
              <ac:spMk id="29" creationId="{8F37AFCF-A52D-8891-F31C-3FA84909A947}"/>
            </ac:spMkLst>
          </pc:spChg>
          <pc:spChg chg="add">
            <ac:chgData name="Susan Winks" userId="8deed980-353f-45f0-91b5-f5e35aaa1ccc" providerId="ADAL" clId="{00A3AC2B-8E77-4D9D-B530-A4CFEEC41F22}" dt="2022-09-12T11:32:03.328" v="168" actId="22"/>
            <ac:spMkLst>
              <pc:docMk/>
              <pc:sldMasterMk cId="1035046282" sldId="2147483648"/>
              <pc:sldLayoutMk cId="326854105" sldId="2147483649"/>
              <ac:spMk id="39" creationId="{217FCE2C-E4DA-8284-DE5C-099BC9218FD9}"/>
            </ac:spMkLst>
          </pc:spChg>
          <pc:spChg chg="add">
            <ac:chgData name="Susan Winks" userId="8deed980-353f-45f0-91b5-f5e35aaa1ccc" providerId="ADAL" clId="{00A3AC2B-8E77-4D9D-B530-A4CFEEC41F22}" dt="2022-09-12T11:32:09.105" v="169" actId="22"/>
            <ac:spMkLst>
              <pc:docMk/>
              <pc:sldMasterMk cId="1035046282" sldId="2147483648"/>
              <pc:sldLayoutMk cId="326854105" sldId="2147483649"/>
              <ac:spMk id="41" creationId="{41463130-8417-9A34-D4C5-0EF951A4EE71}"/>
            </ac:spMkLst>
          </pc:spChg>
          <pc:spChg chg="add">
            <ac:chgData name="Susan Winks" userId="8deed980-353f-45f0-91b5-f5e35aaa1ccc" providerId="ADAL" clId="{00A3AC2B-8E77-4D9D-B530-A4CFEEC41F22}" dt="2022-09-12T11:35:16.122" v="223" actId="22"/>
            <ac:spMkLst>
              <pc:docMk/>
              <pc:sldMasterMk cId="1035046282" sldId="2147483648"/>
              <pc:sldLayoutMk cId="326854105" sldId="2147483649"/>
              <ac:spMk id="43" creationId="{23B04CCC-7A51-153C-15F7-28AA86B52584}"/>
            </ac:spMkLst>
          </pc:spChg>
          <pc:spChg chg="add mod ord">
            <ac:chgData name="Susan Winks" userId="8deed980-353f-45f0-91b5-f5e35aaa1ccc" providerId="ADAL" clId="{00A3AC2B-8E77-4D9D-B530-A4CFEEC41F22}" dt="2022-09-12T11:36:21.223" v="229" actId="167"/>
            <ac:spMkLst>
              <pc:docMk/>
              <pc:sldMasterMk cId="1035046282" sldId="2147483648"/>
              <pc:sldLayoutMk cId="326854105" sldId="2147483649"/>
              <ac:spMk id="44" creationId="{161D255A-FBD5-5017-3A63-FB0A9C9B9E00}"/>
            </ac:spMkLst>
          </pc:spChg>
          <pc:spChg chg="add mod">
            <ac:chgData name="Susan Winks" userId="8deed980-353f-45f0-91b5-f5e35aaa1ccc" providerId="ADAL" clId="{00A3AC2B-8E77-4D9D-B530-A4CFEEC41F22}" dt="2022-09-12T11:37:05.671" v="234" actId="1076"/>
            <ac:spMkLst>
              <pc:docMk/>
              <pc:sldMasterMk cId="1035046282" sldId="2147483648"/>
              <pc:sldLayoutMk cId="326854105" sldId="2147483649"/>
              <ac:spMk id="46" creationId="{2AEDA524-DC31-D32B-88CC-7D266B825D60}"/>
            </ac:spMkLst>
          </pc:spChg>
          <pc:spChg chg="add mod">
            <ac:chgData name="Susan Winks" userId="8deed980-353f-45f0-91b5-f5e35aaa1ccc" providerId="ADAL" clId="{00A3AC2B-8E77-4D9D-B530-A4CFEEC41F22}" dt="2022-09-12T11:37:33.418" v="241" actId="1076"/>
            <ac:spMkLst>
              <pc:docMk/>
              <pc:sldMasterMk cId="1035046282" sldId="2147483648"/>
              <pc:sldLayoutMk cId="326854105" sldId="2147483649"/>
              <ac:spMk id="48" creationId="{5C0D3EC8-7074-F70D-8C83-F398B6A5C3BE}"/>
            </ac:spMkLst>
          </pc:spChg>
          <pc:picChg chg="mod">
            <ac:chgData name="Susan Winks" userId="8deed980-353f-45f0-91b5-f5e35aaa1ccc" providerId="ADAL" clId="{00A3AC2B-8E77-4D9D-B530-A4CFEEC41F22}" dt="2022-09-12T11:40:33.696" v="327" actId="1076"/>
            <ac:picMkLst>
              <pc:docMk/>
              <pc:sldMasterMk cId="1035046282" sldId="2147483648"/>
              <pc:sldLayoutMk cId="326854105" sldId="2147483649"/>
              <ac:picMk id="7" creationId="{CE5682D2-CE72-4957-BE59-2FC9D80A5CA4}"/>
            </ac:picMkLst>
          </pc:picChg>
          <pc:picChg chg="add">
            <ac:chgData name="Susan Winks" userId="8deed980-353f-45f0-91b5-f5e35aaa1ccc" providerId="ADAL" clId="{00A3AC2B-8E77-4D9D-B530-A4CFEEC41F22}" dt="2022-09-12T06:59:01.818" v="104" actId="22"/>
            <ac:picMkLst>
              <pc:docMk/>
              <pc:sldMasterMk cId="1035046282" sldId="2147483648"/>
              <pc:sldLayoutMk cId="326854105" sldId="2147483649"/>
              <ac:picMk id="9" creationId="{1E6568FD-9470-B5F2-D8DD-49D9B0E842CB}"/>
            </ac:picMkLst>
          </pc:picChg>
          <pc:picChg chg="add">
            <ac:chgData name="Susan Winks" userId="8deed980-353f-45f0-91b5-f5e35aaa1ccc" providerId="ADAL" clId="{00A3AC2B-8E77-4D9D-B530-A4CFEEC41F22}" dt="2022-09-12T06:59:01.818" v="104" actId="22"/>
            <ac:picMkLst>
              <pc:docMk/>
              <pc:sldMasterMk cId="1035046282" sldId="2147483648"/>
              <pc:sldLayoutMk cId="326854105" sldId="2147483649"/>
              <ac:picMk id="13" creationId="{265A75A4-88F6-64CB-5034-BE8ADB0AA933}"/>
            </ac:picMkLst>
          </pc:picChg>
          <pc:picChg chg="add">
            <ac:chgData name="Susan Winks" userId="8deed980-353f-45f0-91b5-f5e35aaa1ccc" providerId="ADAL" clId="{00A3AC2B-8E77-4D9D-B530-A4CFEEC41F22}" dt="2022-09-12T06:59:04.278" v="105" actId="22"/>
            <ac:picMkLst>
              <pc:docMk/>
              <pc:sldMasterMk cId="1035046282" sldId="2147483648"/>
              <pc:sldLayoutMk cId="326854105" sldId="2147483649"/>
              <ac:picMk id="15" creationId="{405F3B51-94DC-93E2-11ED-160ED172B877}"/>
            </ac:picMkLst>
          </pc:picChg>
          <pc:picChg chg="add">
            <ac:chgData name="Susan Winks" userId="8deed980-353f-45f0-91b5-f5e35aaa1ccc" providerId="ADAL" clId="{00A3AC2B-8E77-4D9D-B530-A4CFEEC41F22}" dt="2022-09-12T06:59:04.278" v="105" actId="22"/>
            <ac:picMkLst>
              <pc:docMk/>
              <pc:sldMasterMk cId="1035046282" sldId="2147483648"/>
              <pc:sldLayoutMk cId="326854105" sldId="2147483649"/>
              <ac:picMk id="19" creationId="{C1562688-5A48-3BA2-DE04-D7BC64B82009}"/>
            </ac:picMkLst>
          </pc:picChg>
          <pc:picChg chg="add">
            <ac:chgData name="Susan Winks" userId="8deed980-353f-45f0-91b5-f5e35aaa1ccc" providerId="ADAL" clId="{00A3AC2B-8E77-4D9D-B530-A4CFEEC41F22}" dt="2022-09-12T06:59:09.616" v="106" actId="22"/>
            <ac:picMkLst>
              <pc:docMk/>
              <pc:sldMasterMk cId="1035046282" sldId="2147483648"/>
              <pc:sldLayoutMk cId="326854105" sldId="2147483649"/>
              <ac:picMk id="21" creationId="{CB9EA24F-627A-25AC-B73E-272E6B0236F6}"/>
            </ac:picMkLst>
          </pc:picChg>
          <pc:picChg chg="add">
            <ac:chgData name="Susan Winks" userId="8deed980-353f-45f0-91b5-f5e35aaa1ccc" providerId="ADAL" clId="{00A3AC2B-8E77-4D9D-B530-A4CFEEC41F22}" dt="2022-09-12T06:59:09.616" v="106" actId="22"/>
            <ac:picMkLst>
              <pc:docMk/>
              <pc:sldMasterMk cId="1035046282" sldId="2147483648"/>
              <pc:sldLayoutMk cId="326854105" sldId="2147483649"/>
              <ac:picMk id="25" creationId="{48349AAB-5253-3A7A-88A4-1E91B94FB32D}"/>
            </ac:picMkLst>
          </pc:picChg>
          <pc:picChg chg="add">
            <ac:chgData name="Susan Winks" userId="8deed980-353f-45f0-91b5-f5e35aaa1ccc" providerId="ADAL" clId="{00A3AC2B-8E77-4D9D-B530-A4CFEEC41F22}" dt="2022-09-12T06:59:11.183" v="107" actId="22"/>
            <ac:picMkLst>
              <pc:docMk/>
              <pc:sldMasterMk cId="1035046282" sldId="2147483648"/>
              <pc:sldLayoutMk cId="326854105" sldId="2147483649"/>
              <ac:picMk id="27" creationId="{AEECFFF3-BBD0-35B0-93EA-5FC7463C2AA5}"/>
            </ac:picMkLst>
          </pc:picChg>
          <pc:picChg chg="add">
            <ac:chgData name="Susan Winks" userId="8deed980-353f-45f0-91b5-f5e35aaa1ccc" providerId="ADAL" clId="{00A3AC2B-8E77-4D9D-B530-A4CFEEC41F22}" dt="2022-09-12T06:59:11.183" v="107" actId="22"/>
            <ac:picMkLst>
              <pc:docMk/>
              <pc:sldMasterMk cId="1035046282" sldId="2147483648"/>
              <pc:sldLayoutMk cId="326854105" sldId="2147483649"/>
              <ac:picMk id="31" creationId="{92C0084E-D6FD-4C29-DF56-576E10684481}"/>
            </ac:picMkLst>
          </pc:picChg>
          <pc:picChg chg="add mod ord">
            <ac:chgData name="Susan Winks" userId="8deed980-353f-45f0-91b5-f5e35aaa1ccc" providerId="ADAL" clId="{00A3AC2B-8E77-4D9D-B530-A4CFEEC41F22}" dt="2022-09-12T11:35:05.222" v="222" actId="14100"/>
            <ac:picMkLst>
              <pc:docMk/>
              <pc:sldMasterMk cId="1035046282" sldId="2147483648"/>
              <pc:sldLayoutMk cId="326854105" sldId="2147483649"/>
              <ac:picMk id="33" creationId="{38A1A763-ABA8-2AA6-3858-7136A2AE639A}"/>
            </ac:picMkLst>
          </pc:picChg>
          <pc:picChg chg="add mod">
            <ac:chgData name="Susan Winks" userId="8deed980-353f-45f0-91b5-f5e35aaa1ccc" providerId="ADAL" clId="{00A3AC2B-8E77-4D9D-B530-A4CFEEC41F22}" dt="2022-09-12T11:40:31.578" v="326" actId="1076"/>
            <ac:picMkLst>
              <pc:docMk/>
              <pc:sldMasterMk cId="1035046282" sldId="2147483648"/>
              <pc:sldLayoutMk cId="326854105" sldId="2147483649"/>
              <ac:picMk id="35" creationId="{ADA730E6-5BBC-9D11-3AB5-93375E120708}"/>
            </ac:picMkLst>
          </pc:picChg>
          <pc:picChg chg="add mod modCrop">
            <ac:chgData name="Susan Winks" userId="8deed980-353f-45f0-91b5-f5e35aaa1ccc" providerId="ADAL" clId="{00A3AC2B-8E77-4D9D-B530-A4CFEEC41F22}" dt="2022-09-12T11:34:58.245" v="221" actId="1035"/>
            <ac:picMkLst>
              <pc:docMk/>
              <pc:sldMasterMk cId="1035046282" sldId="2147483648"/>
              <pc:sldLayoutMk cId="326854105" sldId="2147483649"/>
              <ac:picMk id="37" creationId="{72ECF672-8658-F97E-6CE3-3DD4B1EB47FA}"/>
            </ac:picMkLst>
          </pc:picChg>
        </pc:sldLayoutChg>
        <pc:sldLayoutChg chg="addSp delSp modSp mod">
          <pc:chgData name="Susan Winks" userId="8deed980-353f-45f0-91b5-f5e35aaa1ccc" providerId="ADAL" clId="{00A3AC2B-8E77-4D9D-B530-A4CFEEC41F22}" dt="2022-09-12T11:46:01.093" v="345" actId="404"/>
          <pc:sldLayoutMkLst>
            <pc:docMk/>
            <pc:sldMasterMk cId="1035046282" sldId="2147483648"/>
            <pc:sldLayoutMk cId="3850418928" sldId="2147483650"/>
          </pc:sldLayoutMkLst>
          <pc:spChg chg="mod">
            <ac:chgData name="Susan Winks" userId="8deed980-353f-45f0-91b5-f5e35aaa1ccc" providerId="ADAL" clId="{00A3AC2B-8E77-4D9D-B530-A4CFEEC41F22}" dt="2022-09-12T11:30:17.636" v="143" actId="14100"/>
            <ac:spMkLst>
              <pc:docMk/>
              <pc:sldMasterMk cId="1035046282" sldId="2147483648"/>
              <pc:sldLayoutMk cId="3850418928" sldId="2147483650"/>
              <ac:spMk id="2" creationId="{003F72C0-90D6-44EE-8BBD-00222CAFBB53}"/>
            </ac:spMkLst>
          </pc:spChg>
          <pc:spChg chg="mod">
            <ac:chgData name="Susan Winks" userId="8deed980-353f-45f0-91b5-f5e35aaa1ccc" providerId="ADAL" clId="{00A3AC2B-8E77-4D9D-B530-A4CFEEC41F22}" dt="2022-09-12T11:46:01.093" v="345" actId="404"/>
            <ac:spMkLst>
              <pc:docMk/>
              <pc:sldMasterMk cId="1035046282" sldId="2147483648"/>
              <pc:sldLayoutMk cId="3850418928" sldId="2147483650"/>
              <ac:spMk id="3" creationId="{3827AD93-AEC7-462C-AB2F-4B19DD628488}"/>
            </ac:spMkLst>
          </pc:spChg>
          <pc:spChg chg="del">
            <ac:chgData name="Susan Winks" userId="8deed980-353f-45f0-91b5-f5e35aaa1ccc" providerId="ADAL" clId="{00A3AC2B-8E77-4D9D-B530-A4CFEEC41F22}" dt="2022-09-12T11:30:27.878" v="145" actId="478"/>
            <ac:spMkLst>
              <pc:docMk/>
              <pc:sldMasterMk cId="1035046282" sldId="2147483648"/>
              <pc:sldLayoutMk cId="3850418928" sldId="2147483650"/>
              <ac:spMk id="4" creationId="{58851A7D-586D-4653-9FE1-1C0835286561}"/>
            </ac:spMkLst>
          </pc:spChg>
          <pc:spChg chg="del mod">
            <ac:chgData name="Susan Winks" userId="8deed980-353f-45f0-91b5-f5e35aaa1ccc" providerId="ADAL" clId="{00A3AC2B-8E77-4D9D-B530-A4CFEEC41F22}" dt="2022-09-12T11:30:37.854" v="148" actId="478"/>
            <ac:spMkLst>
              <pc:docMk/>
              <pc:sldMasterMk cId="1035046282" sldId="2147483648"/>
              <pc:sldLayoutMk cId="3850418928" sldId="2147483650"/>
              <ac:spMk id="5" creationId="{C765E42A-911D-4D50-BC40-DD0B3D7C3931}"/>
            </ac:spMkLst>
          </pc:spChg>
          <pc:spChg chg="mod">
            <ac:chgData name="Susan Winks" userId="8deed980-353f-45f0-91b5-f5e35aaa1ccc" providerId="ADAL" clId="{00A3AC2B-8E77-4D9D-B530-A4CFEEC41F22}" dt="2022-09-12T11:30:50.764" v="151" actId="1076"/>
            <ac:spMkLst>
              <pc:docMk/>
              <pc:sldMasterMk cId="1035046282" sldId="2147483648"/>
              <pc:sldLayoutMk cId="3850418928" sldId="2147483650"/>
              <ac:spMk id="6" creationId="{75387330-6687-4FAD-A575-07FA831E9703}"/>
            </ac:spMkLst>
          </pc:spChg>
          <pc:picChg chg="mod">
            <ac:chgData name="Susan Winks" userId="8deed980-353f-45f0-91b5-f5e35aaa1ccc" providerId="ADAL" clId="{00A3AC2B-8E77-4D9D-B530-A4CFEEC41F22}" dt="2022-09-12T11:29:57.628" v="136" actId="14100"/>
            <ac:picMkLst>
              <pc:docMk/>
              <pc:sldMasterMk cId="1035046282" sldId="2147483648"/>
              <pc:sldLayoutMk cId="3850418928" sldId="2147483650"/>
              <ac:picMk id="8" creationId="{4252165A-6514-4E25-A1DF-D53B83FF5081}"/>
            </ac:picMkLst>
          </pc:picChg>
          <pc:picChg chg="add mod">
            <ac:chgData name="Susan Winks" userId="8deed980-353f-45f0-91b5-f5e35aaa1ccc" providerId="ADAL" clId="{00A3AC2B-8E77-4D9D-B530-A4CFEEC41F22}" dt="2022-09-12T11:30:05.405" v="139" actId="1076"/>
            <ac:picMkLst>
              <pc:docMk/>
              <pc:sldMasterMk cId="1035046282" sldId="2147483648"/>
              <pc:sldLayoutMk cId="3850418928" sldId="2147483650"/>
              <ac:picMk id="9" creationId="{443F1E4B-F570-DCA6-98CF-1E68A8A28AE8}"/>
            </ac:picMkLst>
          </pc:picChg>
        </pc:sldLayoutChg>
      </pc:sldMaster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C913AA2-40FF-4106-BD3C-6EAAD4DECEFE}" type="doc">
      <dgm:prSet loTypeId="urn:microsoft.com/office/officeart/2005/8/layout/radial5" loCatId="cycle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ZA"/>
        </a:p>
      </dgm:t>
    </dgm:pt>
    <dgm:pt modelId="{775117D5-3F35-4D86-BD66-130245129319}">
      <dgm:prSet phldrT="[Text]"/>
      <dgm:spPr/>
      <dgm:t>
        <a:bodyPr/>
        <a:lstStyle/>
        <a:p>
          <a:r>
            <a:rPr lang="en-US" dirty="0"/>
            <a:t>ADMET Assays</a:t>
          </a:r>
          <a:endParaRPr lang="en-ZA" dirty="0"/>
        </a:p>
      </dgm:t>
    </dgm:pt>
    <dgm:pt modelId="{F97DD946-C9D9-41C6-9F5B-07B23CBF6BCF}" type="parTrans" cxnId="{64931E80-5EB3-40C0-8516-C2A5963ABD1C}">
      <dgm:prSet/>
      <dgm:spPr/>
      <dgm:t>
        <a:bodyPr/>
        <a:lstStyle/>
        <a:p>
          <a:endParaRPr lang="en-ZA"/>
        </a:p>
      </dgm:t>
    </dgm:pt>
    <dgm:pt modelId="{127CD799-03A3-40AA-89F0-4BFA1DD96D18}" type="sibTrans" cxnId="{64931E80-5EB3-40C0-8516-C2A5963ABD1C}">
      <dgm:prSet/>
      <dgm:spPr/>
      <dgm:t>
        <a:bodyPr/>
        <a:lstStyle/>
        <a:p>
          <a:endParaRPr lang="en-ZA"/>
        </a:p>
      </dgm:t>
    </dgm:pt>
    <dgm:pt modelId="{D81E3C90-AE85-4E02-9E44-82805944A0B7}">
      <dgm:prSet phldrT="[Text]" custT="1"/>
      <dgm:spPr>
        <a:solidFill>
          <a:schemeClr val="accent2"/>
        </a:solidFill>
      </dgm:spPr>
      <dgm:t>
        <a:bodyPr/>
        <a:lstStyle/>
        <a:p>
          <a:r>
            <a:rPr lang="en-US" sz="1400" b="1" dirty="0"/>
            <a:t>Solubility</a:t>
          </a:r>
          <a:endParaRPr lang="en-ZA" sz="1400" b="1" dirty="0"/>
        </a:p>
      </dgm:t>
    </dgm:pt>
    <dgm:pt modelId="{A1EEA5AF-70CA-4087-BFCA-72049E7E75DE}" type="parTrans" cxnId="{B449F43C-58E8-472F-B352-A0C6046707E8}">
      <dgm:prSet/>
      <dgm:spPr/>
      <dgm:t>
        <a:bodyPr/>
        <a:lstStyle/>
        <a:p>
          <a:endParaRPr lang="en-ZA"/>
        </a:p>
      </dgm:t>
    </dgm:pt>
    <dgm:pt modelId="{3006F7EB-2D1B-4BC0-9399-E8A5BC6AE39F}" type="sibTrans" cxnId="{B449F43C-58E8-472F-B352-A0C6046707E8}">
      <dgm:prSet/>
      <dgm:spPr/>
      <dgm:t>
        <a:bodyPr/>
        <a:lstStyle/>
        <a:p>
          <a:endParaRPr lang="en-ZA"/>
        </a:p>
      </dgm:t>
    </dgm:pt>
    <dgm:pt modelId="{0A1CE5A0-64B0-424B-A975-BD2DFA8F272D}">
      <dgm:prSet phldrT="[Text]" custT="1"/>
      <dgm:spPr>
        <a:solidFill>
          <a:schemeClr val="accent5"/>
        </a:solidFill>
      </dgm:spPr>
      <dgm:t>
        <a:bodyPr/>
        <a:lstStyle/>
        <a:p>
          <a:r>
            <a:rPr lang="en-US" sz="1400" b="1" dirty="0"/>
            <a:t>Metabolic Stability (m/r/h)</a:t>
          </a:r>
          <a:endParaRPr lang="en-ZA" sz="1400" b="1" dirty="0"/>
        </a:p>
      </dgm:t>
    </dgm:pt>
    <dgm:pt modelId="{3AB27C6D-231F-4359-9F40-11BE6DB1E2F0}" type="parTrans" cxnId="{A8047817-0092-43CD-988B-46A3BA867854}">
      <dgm:prSet/>
      <dgm:spPr>
        <a:solidFill>
          <a:schemeClr val="accent5"/>
        </a:solidFill>
      </dgm:spPr>
      <dgm:t>
        <a:bodyPr/>
        <a:lstStyle/>
        <a:p>
          <a:endParaRPr lang="en-ZA"/>
        </a:p>
      </dgm:t>
    </dgm:pt>
    <dgm:pt modelId="{81B434BA-14FE-407E-9CC8-E6573C2EEB6E}" type="sibTrans" cxnId="{A8047817-0092-43CD-988B-46A3BA867854}">
      <dgm:prSet/>
      <dgm:spPr/>
      <dgm:t>
        <a:bodyPr/>
        <a:lstStyle/>
        <a:p>
          <a:endParaRPr lang="en-ZA"/>
        </a:p>
      </dgm:t>
    </dgm:pt>
    <dgm:pt modelId="{9565A9F1-7F1D-46DD-AB1F-DC93DC864E21}">
      <dgm:prSet phldrT="[Text]" custT="1"/>
      <dgm:spPr>
        <a:solidFill>
          <a:schemeClr val="accent5"/>
        </a:solidFill>
      </dgm:spPr>
      <dgm:t>
        <a:bodyPr/>
        <a:lstStyle/>
        <a:p>
          <a:pPr marL="0" indent="0" defTabSz="895350"/>
          <a:r>
            <a:rPr lang="en-US" sz="1400" b="1" dirty="0"/>
            <a:t>Metabolite Identification</a:t>
          </a:r>
          <a:endParaRPr lang="en-ZA" sz="1400" b="1" dirty="0"/>
        </a:p>
      </dgm:t>
    </dgm:pt>
    <dgm:pt modelId="{43E069FE-B4C7-45AB-A6EC-A8381633D196}" type="parTrans" cxnId="{18469550-7ECE-4C63-A728-2F1E16CF7359}">
      <dgm:prSet/>
      <dgm:spPr>
        <a:solidFill>
          <a:schemeClr val="accent5"/>
        </a:solidFill>
      </dgm:spPr>
      <dgm:t>
        <a:bodyPr/>
        <a:lstStyle/>
        <a:p>
          <a:endParaRPr lang="en-ZA"/>
        </a:p>
      </dgm:t>
    </dgm:pt>
    <dgm:pt modelId="{B5CD0E3B-BCA8-4298-B5F6-F4C1534265F5}" type="sibTrans" cxnId="{18469550-7ECE-4C63-A728-2F1E16CF7359}">
      <dgm:prSet/>
      <dgm:spPr/>
      <dgm:t>
        <a:bodyPr/>
        <a:lstStyle/>
        <a:p>
          <a:endParaRPr lang="en-ZA"/>
        </a:p>
      </dgm:t>
    </dgm:pt>
    <dgm:pt modelId="{A845BE3C-49A3-4ECD-BED9-FB27AEF6B96B}">
      <dgm:prSet phldrT="[Text]" custT="1"/>
      <dgm:spPr>
        <a:solidFill>
          <a:schemeClr val="accent4"/>
        </a:solidFill>
      </dgm:spPr>
      <dgm:t>
        <a:bodyPr/>
        <a:lstStyle/>
        <a:p>
          <a:r>
            <a:rPr lang="en-US" sz="1400" b="1" dirty="0" err="1"/>
            <a:t>Cyp</a:t>
          </a:r>
          <a:r>
            <a:rPr lang="en-US" sz="1400" b="1" dirty="0"/>
            <a:t> Inhibition</a:t>
          </a:r>
          <a:endParaRPr lang="en-ZA" sz="1400" b="1" dirty="0"/>
        </a:p>
      </dgm:t>
    </dgm:pt>
    <dgm:pt modelId="{0FD6FE7A-DD78-4CE5-ACD6-A1C75B1A8398}" type="parTrans" cxnId="{DB3B281C-1977-4DD0-80E0-E1597D51B101}">
      <dgm:prSet/>
      <dgm:spPr>
        <a:solidFill>
          <a:schemeClr val="accent4"/>
        </a:solidFill>
      </dgm:spPr>
      <dgm:t>
        <a:bodyPr/>
        <a:lstStyle/>
        <a:p>
          <a:endParaRPr lang="en-ZA"/>
        </a:p>
      </dgm:t>
    </dgm:pt>
    <dgm:pt modelId="{1CD1E2FE-AEC6-4D60-9237-DD89989BEE86}" type="sibTrans" cxnId="{DB3B281C-1977-4DD0-80E0-E1597D51B101}">
      <dgm:prSet/>
      <dgm:spPr/>
      <dgm:t>
        <a:bodyPr/>
        <a:lstStyle/>
        <a:p>
          <a:endParaRPr lang="en-ZA"/>
        </a:p>
      </dgm:t>
    </dgm:pt>
    <dgm:pt modelId="{02158056-EAE3-4A61-8700-5A5F02565393}">
      <dgm:prSet custT="1"/>
      <dgm:spPr>
        <a:solidFill>
          <a:schemeClr val="accent2"/>
        </a:solidFill>
      </dgm:spPr>
      <dgm:t>
        <a:bodyPr/>
        <a:lstStyle/>
        <a:p>
          <a:pPr marL="0" indent="0"/>
          <a:r>
            <a:rPr lang="en-US" sz="1400" b="1" dirty="0"/>
            <a:t>Permeability (Caco-2 or PAMPA)</a:t>
          </a:r>
          <a:endParaRPr lang="en-ZA" sz="1400" b="1" dirty="0"/>
        </a:p>
      </dgm:t>
    </dgm:pt>
    <dgm:pt modelId="{5385A232-C3FA-4890-AD7C-71FE8770CDC1}" type="parTrans" cxnId="{A8EA4747-B9FE-4AB4-BAFB-790635588863}">
      <dgm:prSet/>
      <dgm:spPr>
        <a:solidFill>
          <a:schemeClr val="accent2"/>
        </a:solidFill>
      </dgm:spPr>
      <dgm:t>
        <a:bodyPr/>
        <a:lstStyle/>
        <a:p>
          <a:endParaRPr lang="en-ZA"/>
        </a:p>
      </dgm:t>
    </dgm:pt>
    <dgm:pt modelId="{91998F2A-2256-4E13-ADAB-F8A3932FDE4B}" type="sibTrans" cxnId="{A8EA4747-B9FE-4AB4-BAFB-790635588863}">
      <dgm:prSet/>
      <dgm:spPr/>
      <dgm:t>
        <a:bodyPr/>
        <a:lstStyle/>
        <a:p>
          <a:endParaRPr lang="en-ZA"/>
        </a:p>
      </dgm:t>
    </dgm:pt>
    <dgm:pt modelId="{5DB46384-D89B-405D-A632-B853950CFBD4}">
      <dgm:prSet custT="1"/>
      <dgm:spPr>
        <a:solidFill>
          <a:schemeClr val="accent6"/>
        </a:solidFill>
      </dgm:spPr>
      <dgm:t>
        <a:bodyPr/>
        <a:lstStyle/>
        <a:p>
          <a:r>
            <a:rPr lang="en-US" sz="1400" b="1" dirty="0"/>
            <a:t>Plasma Protein Binding</a:t>
          </a:r>
          <a:endParaRPr lang="en-ZA" sz="1400" b="1" dirty="0"/>
        </a:p>
      </dgm:t>
    </dgm:pt>
    <dgm:pt modelId="{D4656E6A-55E3-4F46-A334-555973FED75B}" type="parTrans" cxnId="{FEEB48CD-3B97-4D2B-BF96-D50C2308D199}">
      <dgm:prSet/>
      <dgm:spPr>
        <a:solidFill>
          <a:schemeClr val="accent2"/>
        </a:solidFill>
      </dgm:spPr>
      <dgm:t>
        <a:bodyPr/>
        <a:lstStyle/>
        <a:p>
          <a:endParaRPr lang="en-ZA"/>
        </a:p>
      </dgm:t>
    </dgm:pt>
    <dgm:pt modelId="{388CB6C3-0870-4D7A-AA1D-FBDD3A2C50FE}" type="sibTrans" cxnId="{FEEB48CD-3B97-4D2B-BF96-D50C2308D199}">
      <dgm:prSet/>
      <dgm:spPr/>
      <dgm:t>
        <a:bodyPr/>
        <a:lstStyle/>
        <a:p>
          <a:endParaRPr lang="en-ZA"/>
        </a:p>
      </dgm:t>
    </dgm:pt>
    <dgm:pt modelId="{DB7282DD-4920-45C0-8086-25C13AB98111}">
      <dgm:prSet phldrT="[Text]" custT="1"/>
      <dgm:spPr>
        <a:solidFill>
          <a:schemeClr val="accent4"/>
        </a:solidFill>
      </dgm:spPr>
      <dgm:t>
        <a:bodyPr/>
        <a:lstStyle/>
        <a:p>
          <a:r>
            <a:rPr lang="en-US" sz="1400" b="1" dirty="0"/>
            <a:t>Cytotoxicity</a:t>
          </a:r>
          <a:endParaRPr lang="en-ZA" sz="1400" b="1" dirty="0"/>
        </a:p>
      </dgm:t>
    </dgm:pt>
    <dgm:pt modelId="{F549D8DD-045B-4D5A-921C-9762492E6442}" type="parTrans" cxnId="{F3055706-2328-4B2D-AB8D-03F74E628857}">
      <dgm:prSet/>
      <dgm:spPr>
        <a:solidFill>
          <a:schemeClr val="accent4"/>
        </a:solidFill>
      </dgm:spPr>
      <dgm:t>
        <a:bodyPr/>
        <a:lstStyle/>
        <a:p>
          <a:endParaRPr lang="en-ZA"/>
        </a:p>
      </dgm:t>
    </dgm:pt>
    <dgm:pt modelId="{CDE74564-5B56-421E-8004-30C2F595F4AB}" type="sibTrans" cxnId="{F3055706-2328-4B2D-AB8D-03F74E628857}">
      <dgm:prSet/>
      <dgm:spPr/>
      <dgm:t>
        <a:bodyPr/>
        <a:lstStyle/>
        <a:p>
          <a:endParaRPr lang="en-ZA"/>
        </a:p>
      </dgm:t>
    </dgm:pt>
    <dgm:pt modelId="{A21026FF-443C-4222-B6C3-A20BD01236FE}">
      <dgm:prSet custT="1"/>
      <dgm:spPr>
        <a:solidFill>
          <a:schemeClr val="accent4"/>
        </a:solidFill>
      </dgm:spPr>
      <dgm:t>
        <a:bodyPr/>
        <a:lstStyle/>
        <a:p>
          <a:r>
            <a:rPr lang="en-US" sz="1800" dirty="0"/>
            <a:t>hERG</a:t>
          </a:r>
          <a:endParaRPr lang="en-ZA" sz="1800" dirty="0"/>
        </a:p>
      </dgm:t>
    </dgm:pt>
    <dgm:pt modelId="{4E772A72-DF36-4F02-950A-2890BE01F525}" type="parTrans" cxnId="{44628A1E-8D17-472C-B941-BBCDC97BAE25}">
      <dgm:prSet/>
      <dgm:spPr/>
      <dgm:t>
        <a:bodyPr/>
        <a:lstStyle/>
        <a:p>
          <a:endParaRPr lang="en-ZA"/>
        </a:p>
      </dgm:t>
    </dgm:pt>
    <dgm:pt modelId="{C05EBD98-C75C-4A93-A2E4-0BA4D38CD4BA}" type="sibTrans" cxnId="{44628A1E-8D17-472C-B941-BBCDC97BAE25}">
      <dgm:prSet/>
      <dgm:spPr/>
      <dgm:t>
        <a:bodyPr/>
        <a:lstStyle/>
        <a:p>
          <a:endParaRPr lang="en-ZA"/>
        </a:p>
      </dgm:t>
    </dgm:pt>
    <dgm:pt modelId="{CF629D08-805E-43A7-A609-716C08B9820D}" type="pres">
      <dgm:prSet presAssocID="{2C913AA2-40FF-4106-BD3C-6EAAD4DECEFE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B806ACAF-2C35-4E4B-8BBF-1B50D103440E}" type="pres">
      <dgm:prSet presAssocID="{775117D5-3F35-4D86-BD66-130245129319}" presName="centerShape" presStyleLbl="node0" presStyleIdx="0" presStyleCnt="1"/>
      <dgm:spPr/>
    </dgm:pt>
    <dgm:pt modelId="{12BEB899-8048-4AB8-8680-F2F1D4A98EFE}" type="pres">
      <dgm:prSet presAssocID="{A1EEA5AF-70CA-4087-BFCA-72049E7E75DE}" presName="parTrans" presStyleLbl="sibTrans2D1" presStyleIdx="0" presStyleCnt="8" custScaleY="60446" custLinFactNeighborX="0" custLinFactNeighborY="0"/>
      <dgm:spPr/>
    </dgm:pt>
    <dgm:pt modelId="{1FB0B638-4B56-4669-A542-C79452E81577}" type="pres">
      <dgm:prSet presAssocID="{A1EEA5AF-70CA-4087-BFCA-72049E7E75DE}" presName="connectorText" presStyleLbl="sibTrans2D1" presStyleIdx="0" presStyleCnt="8"/>
      <dgm:spPr/>
    </dgm:pt>
    <dgm:pt modelId="{A9884241-AF35-49A6-B105-E923D8F45A19}" type="pres">
      <dgm:prSet presAssocID="{D81E3C90-AE85-4E02-9E44-82805944A0B7}" presName="node" presStyleLbl="node1" presStyleIdx="0" presStyleCnt="8" custScaleX="125705" custScaleY="124577">
        <dgm:presLayoutVars>
          <dgm:bulletEnabled val="1"/>
        </dgm:presLayoutVars>
      </dgm:prSet>
      <dgm:spPr/>
    </dgm:pt>
    <dgm:pt modelId="{0A0776B6-3DAA-4C53-B5F1-EFAD3CD9E7BC}" type="pres">
      <dgm:prSet presAssocID="{5385A232-C3FA-4890-AD7C-71FE8770CDC1}" presName="parTrans" presStyleLbl="sibTrans2D1" presStyleIdx="1" presStyleCnt="8" custScaleY="60446" custLinFactNeighborX="0" custLinFactNeighborY="0"/>
      <dgm:spPr/>
    </dgm:pt>
    <dgm:pt modelId="{410E830B-5B24-48D8-950C-FBC1C2E964F8}" type="pres">
      <dgm:prSet presAssocID="{5385A232-C3FA-4890-AD7C-71FE8770CDC1}" presName="connectorText" presStyleLbl="sibTrans2D1" presStyleIdx="1" presStyleCnt="8"/>
      <dgm:spPr/>
    </dgm:pt>
    <dgm:pt modelId="{215B4A08-4112-4A82-8F04-42DB224C7408}" type="pres">
      <dgm:prSet presAssocID="{02158056-EAE3-4A61-8700-5A5F02565393}" presName="node" presStyleLbl="node1" presStyleIdx="1" presStyleCnt="8" custScaleX="125135" custScaleY="124577">
        <dgm:presLayoutVars>
          <dgm:bulletEnabled val="1"/>
        </dgm:presLayoutVars>
      </dgm:prSet>
      <dgm:spPr/>
    </dgm:pt>
    <dgm:pt modelId="{BB514885-0AB2-4FF5-80FA-07B51F10E3A7}" type="pres">
      <dgm:prSet presAssocID="{D4656E6A-55E3-4F46-A334-555973FED75B}" presName="parTrans" presStyleLbl="sibTrans2D1" presStyleIdx="2" presStyleCnt="8" custScaleY="60446" custLinFactNeighborX="0" custLinFactNeighborY="0"/>
      <dgm:spPr/>
    </dgm:pt>
    <dgm:pt modelId="{91453B09-872C-405C-B468-3A29CD4BB14C}" type="pres">
      <dgm:prSet presAssocID="{D4656E6A-55E3-4F46-A334-555973FED75B}" presName="connectorText" presStyleLbl="sibTrans2D1" presStyleIdx="2" presStyleCnt="8"/>
      <dgm:spPr/>
    </dgm:pt>
    <dgm:pt modelId="{019C66F8-3656-47CC-8A77-1F10A5E6C2CE}" type="pres">
      <dgm:prSet presAssocID="{5DB46384-D89B-405D-A632-B853950CFBD4}" presName="node" presStyleLbl="node1" presStyleIdx="2" presStyleCnt="8" custScaleX="125705" custScaleY="124577" custRadScaleRad="100459">
        <dgm:presLayoutVars>
          <dgm:bulletEnabled val="1"/>
        </dgm:presLayoutVars>
      </dgm:prSet>
      <dgm:spPr/>
    </dgm:pt>
    <dgm:pt modelId="{16378C2F-806C-45F8-8D2C-56C79092724E}" type="pres">
      <dgm:prSet presAssocID="{3AB27C6D-231F-4359-9F40-11BE6DB1E2F0}" presName="parTrans" presStyleLbl="sibTrans2D1" presStyleIdx="3" presStyleCnt="8" custScaleY="60446"/>
      <dgm:spPr/>
    </dgm:pt>
    <dgm:pt modelId="{167E8BAF-82E9-4723-93BA-84A7A75229F6}" type="pres">
      <dgm:prSet presAssocID="{3AB27C6D-231F-4359-9F40-11BE6DB1E2F0}" presName="connectorText" presStyleLbl="sibTrans2D1" presStyleIdx="3" presStyleCnt="8"/>
      <dgm:spPr/>
    </dgm:pt>
    <dgm:pt modelId="{5E6BF1EF-6078-4386-AA95-90EB9FABD857}" type="pres">
      <dgm:prSet presAssocID="{0A1CE5A0-64B0-424B-A975-BD2DFA8F272D}" presName="node" presStyleLbl="node1" presStyleIdx="3" presStyleCnt="8" custScaleX="125705" custScaleY="124577">
        <dgm:presLayoutVars>
          <dgm:bulletEnabled val="1"/>
        </dgm:presLayoutVars>
      </dgm:prSet>
      <dgm:spPr/>
    </dgm:pt>
    <dgm:pt modelId="{E62C0DF8-2E8E-4522-AFC8-12254D14C32C}" type="pres">
      <dgm:prSet presAssocID="{43E069FE-B4C7-45AB-A6EC-A8381633D196}" presName="parTrans" presStyleLbl="sibTrans2D1" presStyleIdx="4" presStyleCnt="8" custScaleY="60446" custLinFactNeighborX="0" custLinFactNeighborY="0"/>
      <dgm:spPr/>
    </dgm:pt>
    <dgm:pt modelId="{0AAF2AAE-6C3C-48BE-8C31-6F7B2A51253D}" type="pres">
      <dgm:prSet presAssocID="{43E069FE-B4C7-45AB-A6EC-A8381633D196}" presName="connectorText" presStyleLbl="sibTrans2D1" presStyleIdx="4" presStyleCnt="8"/>
      <dgm:spPr/>
    </dgm:pt>
    <dgm:pt modelId="{7AE990B8-B261-4104-B9E0-F123B77CFD87}" type="pres">
      <dgm:prSet presAssocID="{9565A9F1-7F1D-46DD-AB1F-DC93DC864E21}" presName="node" presStyleLbl="node1" presStyleIdx="4" presStyleCnt="8" custScaleX="126332" custScaleY="124577">
        <dgm:presLayoutVars>
          <dgm:bulletEnabled val="1"/>
        </dgm:presLayoutVars>
      </dgm:prSet>
      <dgm:spPr/>
    </dgm:pt>
    <dgm:pt modelId="{EC605192-7C18-4ED3-98FE-7D013837E933}" type="pres">
      <dgm:prSet presAssocID="{0FD6FE7A-DD78-4CE5-ACD6-A1C75B1A8398}" presName="parTrans" presStyleLbl="sibTrans2D1" presStyleIdx="5" presStyleCnt="8" custScaleY="60446" custLinFactNeighborX="0" custLinFactNeighborY="0"/>
      <dgm:spPr/>
    </dgm:pt>
    <dgm:pt modelId="{3D0B5E27-FC70-472D-ADE4-D9F601D947E8}" type="pres">
      <dgm:prSet presAssocID="{0FD6FE7A-DD78-4CE5-ACD6-A1C75B1A8398}" presName="connectorText" presStyleLbl="sibTrans2D1" presStyleIdx="5" presStyleCnt="8"/>
      <dgm:spPr/>
    </dgm:pt>
    <dgm:pt modelId="{5DFC1235-2248-45B9-AE11-D561C728938C}" type="pres">
      <dgm:prSet presAssocID="{A845BE3C-49A3-4ECD-BED9-FB27AEF6B96B}" presName="node" presStyleLbl="node1" presStyleIdx="5" presStyleCnt="8" custScaleX="125705" custScaleY="124577">
        <dgm:presLayoutVars>
          <dgm:bulletEnabled val="1"/>
        </dgm:presLayoutVars>
      </dgm:prSet>
      <dgm:spPr/>
    </dgm:pt>
    <dgm:pt modelId="{6544DE1F-61BE-4A47-A1A4-F74357EA5FAC}" type="pres">
      <dgm:prSet presAssocID="{F549D8DD-045B-4D5A-921C-9762492E6442}" presName="parTrans" presStyleLbl="sibTrans2D1" presStyleIdx="6" presStyleCnt="8" custScaleY="60446" custLinFactNeighborX="0" custLinFactNeighborY="0"/>
      <dgm:spPr/>
    </dgm:pt>
    <dgm:pt modelId="{7F11F5B5-9853-4A26-91BB-EB20964B0664}" type="pres">
      <dgm:prSet presAssocID="{F549D8DD-045B-4D5A-921C-9762492E6442}" presName="connectorText" presStyleLbl="sibTrans2D1" presStyleIdx="6" presStyleCnt="8"/>
      <dgm:spPr/>
    </dgm:pt>
    <dgm:pt modelId="{82E90AA4-FD3D-4342-9883-6C0103F43DD4}" type="pres">
      <dgm:prSet presAssocID="{DB7282DD-4920-45C0-8086-25C13AB98111}" presName="node" presStyleLbl="node1" presStyleIdx="6" presStyleCnt="8" custScaleX="126332" custScaleY="125199">
        <dgm:presLayoutVars>
          <dgm:bulletEnabled val="1"/>
        </dgm:presLayoutVars>
      </dgm:prSet>
      <dgm:spPr/>
    </dgm:pt>
    <dgm:pt modelId="{001FFD03-00F1-4E21-93A6-7517620DE12E}" type="pres">
      <dgm:prSet presAssocID="{4E772A72-DF36-4F02-950A-2890BE01F525}" presName="parTrans" presStyleLbl="sibTrans2D1" presStyleIdx="7" presStyleCnt="8"/>
      <dgm:spPr/>
    </dgm:pt>
    <dgm:pt modelId="{0717FA4E-27BE-4172-9D52-9A815B36E5E3}" type="pres">
      <dgm:prSet presAssocID="{4E772A72-DF36-4F02-950A-2890BE01F525}" presName="connectorText" presStyleLbl="sibTrans2D1" presStyleIdx="7" presStyleCnt="8"/>
      <dgm:spPr/>
    </dgm:pt>
    <dgm:pt modelId="{E38B8430-A59A-45E7-9FB8-BF4D2C640115}" type="pres">
      <dgm:prSet presAssocID="{A21026FF-443C-4222-B6C3-A20BD01236FE}" presName="node" presStyleLbl="node1" presStyleIdx="7" presStyleCnt="8" custScaleX="119545" custScaleY="121901">
        <dgm:presLayoutVars>
          <dgm:bulletEnabled val="1"/>
        </dgm:presLayoutVars>
      </dgm:prSet>
      <dgm:spPr/>
    </dgm:pt>
  </dgm:ptLst>
  <dgm:cxnLst>
    <dgm:cxn modelId="{FC07B702-EF17-4746-A529-0861F3EFC778}" type="presOf" srcId="{0A1CE5A0-64B0-424B-A975-BD2DFA8F272D}" destId="{5E6BF1EF-6078-4386-AA95-90EB9FABD857}" srcOrd="0" destOrd="0" presId="urn:microsoft.com/office/officeart/2005/8/layout/radial5"/>
    <dgm:cxn modelId="{3EAD2C03-58EE-4406-A4E0-3AA2F6D2FBE3}" type="presOf" srcId="{5385A232-C3FA-4890-AD7C-71FE8770CDC1}" destId="{0A0776B6-3DAA-4C53-B5F1-EFAD3CD9E7BC}" srcOrd="0" destOrd="0" presId="urn:microsoft.com/office/officeart/2005/8/layout/radial5"/>
    <dgm:cxn modelId="{F3055706-2328-4B2D-AB8D-03F74E628857}" srcId="{775117D5-3F35-4D86-BD66-130245129319}" destId="{DB7282DD-4920-45C0-8086-25C13AB98111}" srcOrd="6" destOrd="0" parTransId="{F549D8DD-045B-4D5A-921C-9762492E6442}" sibTransId="{CDE74564-5B56-421E-8004-30C2F595F4AB}"/>
    <dgm:cxn modelId="{E9BD510D-E897-4E3F-A20C-B5972F9541B2}" type="presOf" srcId="{4E772A72-DF36-4F02-950A-2890BE01F525}" destId="{0717FA4E-27BE-4172-9D52-9A815B36E5E3}" srcOrd="1" destOrd="0" presId="urn:microsoft.com/office/officeart/2005/8/layout/radial5"/>
    <dgm:cxn modelId="{A8047817-0092-43CD-988B-46A3BA867854}" srcId="{775117D5-3F35-4D86-BD66-130245129319}" destId="{0A1CE5A0-64B0-424B-A975-BD2DFA8F272D}" srcOrd="3" destOrd="0" parTransId="{3AB27C6D-231F-4359-9F40-11BE6DB1E2F0}" sibTransId="{81B434BA-14FE-407E-9CC8-E6573C2EEB6E}"/>
    <dgm:cxn modelId="{DB3B281C-1977-4DD0-80E0-E1597D51B101}" srcId="{775117D5-3F35-4D86-BD66-130245129319}" destId="{A845BE3C-49A3-4ECD-BED9-FB27AEF6B96B}" srcOrd="5" destOrd="0" parTransId="{0FD6FE7A-DD78-4CE5-ACD6-A1C75B1A8398}" sibTransId="{1CD1E2FE-AEC6-4D60-9237-DD89989BEE86}"/>
    <dgm:cxn modelId="{44628A1E-8D17-472C-B941-BBCDC97BAE25}" srcId="{775117D5-3F35-4D86-BD66-130245129319}" destId="{A21026FF-443C-4222-B6C3-A20BD01236FE}" srcOrd="7" destOrd="0" parTransId="{4E772A72-DF36-4F02-950A-2890BE01F525}" sibTransId="{C05EBD98-C75C-4A93-A2E4-0BA4D38CD4BA}"/>
    <dgm:cxn modelId="{8CB02C1F-93F0-4310-9F8B-F2F5F5EF269D}" type="presOf" srcId="{43E069FE-B4C7-45AB-A6EC-A8381633D196}" destId="{E62C0DF8-2E8E-4522-AFC8-12254D14C32C}" srcOrd="0" destOrd="0" presId="urn:microsoft.com/office/officeart/2005/8/layout/radial5"/>
    <dgm:cxn modelId="{123A5526-6DD8-478F-BA64-13722B8AE97A}" type="presOf" srcId="{3AB27C6D-231F-4359-9F40-11BE6DB1E2F0}" destId="{167E8BAF-82E9-4723-93BA-84A7A75229F6}" srcOrd="1" destOrd="0" presId="urn:microsoft.com/office/officeart/2005/8/layout/radial5"/>
    <dgm:cxn modelId="{62133F2D-9F66-451A-864A-2B35A43E1D59}" type="presOf" srcId="{4E772A72-DF36-4F02-950A-2890BE01F525}" destId="{001FFD03-00F1-4E21-93A6-7517620DE12E}" srcOrd="0" destOrd="0" presId="urn:microsoft.com/office/officeart/2005/8/layout/radial5"/>
    <dgm:cxn modelId="{B449F43C-58E8-472F-B352-A0C6046707E8}" srcId="{775117D5-3F35-4D86-BD66-130245129319}" destId="{D81E3C90-AE85-4E02-9E44-82805944A0B7}" srcOrd="0" destOrd="0" parTransId="{A1EEA5AF-70CA-4087-BFCA-72049E7E75DE}" sibTransId="{3006F7EB-2D1B-4BC0-9399-E8A5BC6AE39F}"/>
    <dgm:cxn modelId="{ED53AA3D-2A7E-4FA7-8887-FA09C2A69C0D}" type="presOf" srcId="{DB7282DD-4920-45C0-8086-25C13AB98111}" destId="{82E90AA4-FD3D-4342-9883-6C0103F43DD4}" srcOrd="0" destOrd="0" presId="urn:microsoft.com/office/officeart/2005/8/layout/radial5"/>
    <dgm:cxn modelId="{F2B7F93F-5748-4B81-B624-FF698B500E67}" type="presOf" srcId="{5DB46384-D89B-405D-A632-B853950CFBD4}" destId="{019C66F8-3656-47CC-8A77-1F10A5E6C2CE}" srcOrd="0" destOrd="0" presId="urn:microsoft.com/office/officeart/2005/8/layout/radial5"/>
    <dgm:cxn modelId="{A8EA4747-B9FE-4AB4-BAFB-790635588863}" srcId="{775117D5-3F35-4D86-BD66-130245129319}" destId="{02158056-EAE3-4A61-8700-5A5F02565393}" srcOrd="1" destOrd="0" parTransId="{5385A232-C3FA-4890-AD7C-71FE8770CDC1}" sibTransId="{91998F2A-2256-4E13-ADAB-F8A3932FDE4B}"/>
    <dgm:cxn modelId="{5D5E156E-11C0-420F-A750-7CDF12AB2CE7}" type="presOf" srcId="{A1EEA5AF-70CA-4087-BFCA-72049E7E75DE}" destId="{1FB0B638-4B56-4669-A542-C79452E81577}" srcOrd="1" destOrd="0" presId="urn:microsoft.com/office/officeart/2005/8/layout/radial5"/>
    <dgm:cxn modelId="{18469550-7ECE-4C63-A728-2F1E16CF7359}" srcId="{775117D5-3F35-4D86-BD66-130245129319}" destId="{9565A9F1-7F1D-46DD-AB1F-DC93DC864E21}" srcOrd="4" destOrd="0" parTransId="{43E069FE-B4C7-45AB-A6EC-A8381633D196}" sibTransId="{B5CD0E3B-BCA8-4298-B5F6-F4C1534265F5}"/>
    <dgm:cxn modelId="{3DF76372-A4E1-486A-8F27-6EBE3779A3B1}" type="presOf" srcId="{D4656E6A-55E3-4F46-A334-555973FED75B}" destId="{BB514885-0AB2-4FF5-80FA-07B51F10E3A7}" srcOrd="0" destOrd="0" presId="urn:microsoft.com/office/officeart/2005/8/layout/radial5"/>
    <dgm:cxn modelId="{83630656-3BBF-4D95-8BB1-9C9A0CACCEAD}" type="presOf" srcId="{775117D5-3F35-4D86-BD66-130245129319}" destId="{B806ACAF-2C35-4E4B-8BBF-1B50D103440E}" srcOrd="0" destOrd="0" presId="urn:microsoft.com/office/officeart/2005/8/layout/radial5"/>
    <dgm:cxn modelId="{94FA2A57-C835-456F-B5F8-D573C39091C2}" type="presOf" srcId="{0FD6FE7A-DD78-4CE5-ACD6-A1C75B1A8398}" destId="{3D0B5E27-FC70-472D-ADE4-D9F601D947E8}" srcOrd="1" destOrd="0" presId="urn:microsoft.com/office/officeart/2005/8/layout/radial5"/>
    <dgm:cxn modelId="{076AD07E-65CF-4B55-8909-26C30168CE10}" type="presOf" srcId="{F549D8DD-045B-4D5A-921C-9762492E6442}" destId="{7F11F5B5-9853-4A26-91BB-EB20964B0664}" srcOrd="1" destOrd="0" presId="urn:microsoft.com/office/officeart/2005/8/layout/radial5"/>
    <dgm:cxn modelId="{64931E80-5EB3-40C0-8516-C2A5963ABD1C}" srcId="{2C913AA2-40FF-4106-BD3C-6EAAD4DECEFE}" destId="{775117D5-3F35-4D86-BD66-130245129319}" srcOrd="0" destOrd="0" parTransId="{F97DD946-C9D9-41C6-9F5B-07B23CBF6BCF}" sibTransId="{127CD799-03A3-40AA-89F0-4BFA1DD96D18}"/>
    <dgm:cxn modelId="{BD443382-B40B-4523-9260-B9463D9E509C}" type="presOf" srcId="{9565A9F1-7F1D-46DD-AB1F-DC93DC864E21}" destId="{7AE990B8-B261-4104-B9E0-F123B77CFD87}" srcOrd="0" destOrd="0" presId="urn:microsoft.com/office/officeart/2005/8/layout/radial5"/>
    <dgm:cxn modelId="{592C308C-2044-41BD-88AA-498AE089FDD3}" type="presOf" srcId="{D4656E6A-55E3-4F46-A334-555973FED75B}" destId="{91453B09-872C-405C-B468-3A29CD4BB14C}" srcOrd="1" destOrd="0" presId="urn:microsoft.com/office/officeart/2005/8/layout/radial5"/>
    <dgm:cxn modelId="{A6095296-9760-4E7E-8C3A-A566700C633F}" type="presOf" srcId="{2C913AA2-40FF-4106-BD3C-6EAAD4DECEFE}" destId="{CF629D08-805E-43A7-A609-716C08B9820D}" srcOrd="0" destOrd="0" presId="urn:microsoft.com/office/officeart/2005/8/layout/radial5"/>
    <dgm:cxn modelId="{CA2BAA9B-4987-44FA-995D-16C89BD09F1B}" type="presOf" srcId="{02158056-EAE3-4A61-8700-5A5F02565393}" destId="{215B4A08-4112-4A82-8F04-42DB224C7408}" srcOrd="0" destOrd="0" presId="urn:microsoft.com/office/officeart/2005/8/layout/radial5"/>
    <dgm:cxn modelId="{4CBBBBA0-30E8-4FF0-BE6C-3D3DA1497BDD}" type="presOf" srcId="{D81E3C90-AE85-4E02-9E44-82805944A0B7}" destId="{A9884241-AF35-49A6-B105-E923D8F45A19}" srcOrd="0" destOrd="0" presId="urn:microsoft.com/office/officeart/2005/8/layout/radial5"/>
    <dgm:cxn modelId="{A60557A2-5CC1-4C6A-A08D-14ADF2319306}" type="presOf" srcId="{43E069FE-B4C7-45AB-A6EC-A8381633D196}" destId="{0AAF2AAE-6C3C-48BE-8C31-6F7B2A51253D}" srcOrd="1" destOrd="0" presId="urn:microsoft.com/office/officeart/2005/8/layout/radial5"/>
    <dgm:cxn modelId="{9CB0B8C3-9D10-45D8-ADDD-2002807FA7CB}" type="presOf" srcId="{3AB27C6D-231F-4359-9F40-11BE6DB1E2F0}" destId="{16378C2F-806C-45F8-8D2C-56C79092724E}" srcOrd="0" destOrd="0" presId="urn:microsoft.com/office/officeart/2005/8/layout/radial5"/>
    <dgm:cxn modelId="{FEEB48CD-3B97-4D2B-BF96-D50C2308D199}" srcId="{775117D5-3F35-4D86-BD66-130245129319}" destId="{5DB46384-D89B-405D-A632-B853950CFBD4}" srcOrd="2" destOrd="0" parTransId="{D4656E6A-55E3-4F46-A334-555973FED75B}" sibTransId="{388CB6C3-0870-4D7A-AA1D-FBDD3A2C50FE}"/>
    <dgm:cxn modelId="{07505FCF-0E47-4A24-8135-0014AB04CBB0}" type="presOf" srcId="{5385A232-C3FA-4890-AD7C-71FE8770CDC1}" destId="{410E830B-5B24-48D8-950C-FBC1C2E964F8}" srcOrd="1" destOrd="0" presId="urn:microsoft.com/office/officeart/2005/8/layout/radial5"/>
    <dgm:cxn modelId="{115247D2-F2FF-4FC4-BEF6-337D7A1BF199}" type="presOf" srcId="{A845BE3C-49A3-4ECD-BED9-FB27AEF6B96B}" destId="{5DFC1235-2248-45B9-AE11-D561C728938C}" srcOrd="0" destOrd="0" presId="urn:microsoft.com/office/officeart/2005/8/layout/radial5"/>
    <dgm:cxn modelId="{CD3A33EB-263A-4D43-9D43-6569A3B1CE72}" type="presOf" srcId="{F549D8DD-045B-4D5A-921C-9762492E6442}" destId="{6544DE1F-61BE-4A47-A1A4-F74357EA5FAC}" srcOrd="0" destOrd="0" presId="urn:microsoft.com/office/officeart/2005/8/layout/radial5"/>
    <dgm:cxn modelId="{A107A3EE-4B5D-458E-9DBF-165977E23E2E}" type="presOf" srcId="{A1EEA5AF-70CA-4087-BFCA-72049E7E75DE}" destId="{12BEB899-8048-4AB8-8680-F2F1D4A98EFE}" srcOrd="0" destOrd="0" presId="urn:microsoft.com/office/officeart/2005/8/layout/radial5"/>
    <dgm:cxn modelId="{199747F2-D4BB-4E7E-8120-B4965E5FF4E9}" type="presOf" srcId="{0FD6FE7A-DD78-4CE5-ACD6-A1C75B1A8398}" destId="{EC605192-7C18-4ED3-98FE-7D013837E933}" srcOrd="0" destOrd="0" presId="urn:microsoft.com/office/officeart/2005/8/layout/radial5"/>
    <dgm:cxn modelId="{EA0C24FD-C389-4EE2-9E7E-6852DF7F979C}" type="presOf" srcId="{A21026FF-443C-4222-B6C3-A20BD01236FE}" destId="{E38B8430-A59A-45E7-9FB8-BF4D2C640115}" srcOrd="0" destOrd="0" presId="urn:microsoft.com/office/officeart/2005/8/layout/radial5"/>
    <dgm:cxn modelId="{7F3798E0-F7BE-43E4-9B55-663DA4F54D81}" type="presParOf" srcId="{CF629D08-805E-43A7-A609-716C08B9820D}" destId="{B806ACAF-2C35-4E4B-8BBF-1B50D103440E}" srcOrd="0" destOrd="0" presId="urn:microsoft.com/office/officeart/2005/8/layout/radial5"/>
    <dgm:cxn modelId="{44B4454F-8C92-4CEE-82A3-1E881499A2F1}" type="presParOf" srcId="{CF629D08-805E-43A7-A609-716C08B9820D}" destId="{12BEB899-8048-4AB8-8680-F2F1D4A98EFE}" srcOrd="1" destOrd="0" presId="urn:microsoft.com/office/officeart/2005/8/layout/radial5"/>
    <dgm:cxn modelId="{978660F9-05CA-4FA4-A2F5-CCABE8198BC6}" type="presParOf" srcId="{12BEB899-8048-4AB8-8680-F2F1D4A98EFE}" destId="{1FB0B638-4B56-4669-A542-C79452E81577}" srcOrd="0" destOrd="0" presId="urn:microsoft.com/office/officeart/2005/8/layout/radial5"/>
    <dgm:cxn modelId="{BFE6E52C-4520-4E3B-89AD-3FD61C9CDC56}" type="presParOf" srcId="{CF629D08-805E-43A7-A609-716C08B9820D}" destId="{A9884241-AF35-49A6-B105-E923D8F45A19}" srcOrd="2" destOrd="0" presId="urn:microsoft.com/office/officeart/2005/8/layout/radial5"/>
    <dgm:cxn modelId="{C308937D-157D-49CF-8703-C0CDDF444661}" type="presParOf" srcId="{CF629D08-805E-43A7-A609-716C08B9820D}" destId="{0A0776B6-3DAA-4C53-B5F1-EFAD3CD9E7BC}" srcOrd="3" destOrd="0" presId="urn:microsoft.com/office/officeart/2005/8/layout/radial5"/>
    <dgm:cxn modelId="{27E6CE24-7568-4D26-8C43-B87599F457E1}" type="presParOf" srcId="{0A0776B6-3DAA-4C53-B5F1-EFAD3CD9E7BC}" destId="{410E830B-5B24-48D8-950C-FBC1C2E964F8}" srcOrd="0" destOrd="0" presId="urn:microsoft.com/office/officeart/2005/8/layout/radial5"/>
    <dgm:cxn modelId="{5C9D403C-A047-48B8-9403-4C0AE89C612A}" type="presParOf" srcId="{CF629D08-805E-43A7-A609-716C08B9820D}" destId="{215B4A08-4112-4A82-8F04-42DB224C7408}" srcOrd="4" destOrd="0" presId="urn:microsoft.com/office/officeart/2005/8/layout/radial5"/>
    <dgm:cxn modelId="{6191B938-A09F-4A81-B002-DB3CCEDA3F99}" type="presParOf" srcId="{CF629D08-805E-43A7-A609-716C08B9820D}" destId="{BB514885-0AB2-4FF5-80FA-07B51F10E3A7}" srcOrd="5" destOrd="0" presId="urn:microsoft.com/office/officeart/2005/8/layout/radial5"/>
    <dgm:cxn modelId="{E7CA25AA-BF86-42E2-8104-85593ACFE33B}" type="presParOf" srcId="{BB514885-0AB2-4FF5-80FA-07B51F10E3A7}" destId="{91453B09-872C-405C-B468-3A29CD4BB14C}" srcOrd="0" destOrd="0" presId="urn:microsoft.com/office/officeart/2005/8/layout/radial5"/>
    <dgm:cxn modelId="{516F84B5-9E41-4E74-81D3-FFB3DD619D98}" type="presParOf" srcId="{CF629D08-805E-43A7-A609-716C08B9820D}" destId="{019C66F8-3656-47CC-8A77-1F10A5E6C2CE}" srcOrd="6" destOrd="0" presId="urn:microsoft.com/office/officeart/2005/8/layout/radial5"/>
    <dgm:cxn modelId="{3B1A11F0-C9A8-419C-8F72-F2CA943D3D61}" type="presParOf" srcId="{CF629D08-805E-43A7-A609-716C08B9820D}" destId="{16378C2F-806C-45F8-8D2C-56C79092724E}" srcOrd="7" destOrd="0" presId="urn:microsoft.com/office/officeart/2005/8/layout/radial5"/>
    <dgm:cxn modelId="{E54645ED-202A-4B2B-AAD3-8B6220A07971}" type="presParOf" srcId="{16378C2F-806C-45F8-8D2C-56C79092724E}" destId="{167E8BAF-82E9-4723-93BA-84A7A75229F6}" srcOrd="0" destOrd="0" presId="urn:microsoft.com/office/officeart/2005/8/layout/radial5"/>
    <dgm:cxn modelId="{FE19E5BB-7259-4BAF-9370-504B08E07BA3}" type="presParOf" srcId="{CF629D08-805E-43A7-A609-716C08B9820D}" destId="{5E6BF1EF-6078-4386-AA95-90EB9FABD857}" srcOrd="8" destOrd="0" presId="urn:microsoft.com/office/officeart/2005/8/layout/radial5"/>
    <dgm:cxn modelId="{9364CBAE-D157-46E2-BA90-EF61651156DC}" type="presParOf" srcId="{CF629D08-805E-43A7-A609-716C08B9820D}" destId="{E62C0DF8-2E8E-4522-AFC8-12254D14C32C}" srcOrd="9" destOrd="0" presId="urn:microsoft.com/office/officeart/2005/8/layout/radial5"/>
    <dgm:cxn modelId="{19E00D94-B171-45B7-AB34-A9D829DE88BF}" type="presParOf" srcId="{E62C0DF8-2E8E-4522-AFC8-12254D14C32C}" destId="{0AAF2AAE-6C3C-48BE-8C31-6F7B2A51253D}" srcOrd="0" destOrd="0" presId="urn:microsoft.com/office/officeart/2005/8/layout/radial5"/>
    <dgm:cxn modelId="{97248416-5D74-4E8A-A77B-DCAFB0318FC7}" type="presParOf" srcId="{CF629D08-805E-43A7-A609-716C08B9820D}" destId="{7AE990B8-B261-4104-B9E0-F123B77CFD87}" srcOrd="10" destOrd="0" presId="urn:microsoft.com/office/officeart/2005/8/layout/radial5"/>
    <dgm:cxn modelId="{5506041F-97DE-4974-AE2C-19C987C6556A}" type="presParOf" srcId="{CF629D08-805E-43A7-A609-716C08B9820D}" destId="{EC605192-7C18-4ED3-98FE-7D013837E933}" srcOrd="11" destOrd="0" presId="urn:microsoft.com/office/officeart/2005/8/layout/radial5"/>
    <dgm:cxn modelId="{CD671E84-5FDA-4CD4-B5C9-BD39A4B32BD3}" type="presParOf" srcId="{EC605192-7C18-4ED3-98FE-7D013837E933}" destId="{3D0B5E27-FC70-472D-ADE4-D9F601D947E8}" srcOrd="0" destOrd="0" presId="urn:microsoft.com/office/officeart/2005/8/layout/radial5"/>
    <dgm:cxn modelId="{CC57F3E3-1A88-456A-8DF5-8EE4DDFFB426}" type="presParOf" srcId="{CF629D08-805E-43A7-A609-716C08B9820D}" destId="{5DFC1235-2248-45B9-AE11-D561C728938C}" srcOrd="12" destOrd="0" presId="urn:microsoft.com/office/officeart/2005/8/layout/radial5"/>
    <dgm:cxn modelId="{3823E344-7EB7-41BC-BA7E-764F4820E538}" type="presParOf" srcId="{CF629D08-805E-43A7-A609-716C08B9820D}" destId="{6544DE1F-61BE-4A47-A1A4-F74357EA5FAC}" srcOrd="13" destOrd="0" presId="urn:microsoft.com/office/officeart/2005/8/layout/radial5"/>
    <dgm:cxn modelId="{332E76D8-6BDA-488F-BC5D-825A4DCD371C}" type="presParOf" srcId="{6544DE1F-61BE-4A47-A1A4-F74357EA5FAC}" destId="{7F11F5B5-9853-4A26-91BB-EB20964B0664}" srcOrd="0" destOrd="0" presId="urn:microsoft.com/office/officeart/2005/8/layout/radial5"/>
    <dgm:cxn modelId="{23803CA3-7536-4902-850A-915F66CC4744}" type="presParOf" srcId="{CF629D08-805E-43A7-A609-716C08B9820D}" destId="{82E90AA4-FD3D-4342-9883-6C0103F43DD4}" srcOrd="14" destOrd="0" presId="urn:microsoft.com/office/officeart/2005/8/layout/radial5"/>
    <dgm:cxn modelId="{9C31952B-67B4-4B19-B544-D99F2C483BEF}" type="presParOf" srcId="{CF629D08-805E-43A7-A609-716C08B9820D}" destId="{001FFD03-00F1-4E21-93A6-7517620DE12E}" srcOrd="15" destOrd="0" presId="urn:microsoft.com/office/officeart/2005/8/layout/radial5"/>
    <dgm:cxn modelId="{DC72F26C-FE39-46CB-809C-E34A92A49E13}" type="presParOf" srcId="{001FFD03-00F1-4E21-93A6-7517620DE12E}" destId="{0717FA4E-27BE-4172-9D52-9A815B36E5E3}" srcOrd="0" destOrd="0" presId="urn:microsoft.com/office/officeart/2005/8/layout/radial5"/>
    <dgm:cxn modelId="{29960C46-6CCB-4127-AB21-D99BF8104ECF}" type="presParOf" srcId="{CF629D08-805E-43A7-A609-716C08B9820D}" destId="{E38B8430-A59A-45E7-9FB8-BF4D2C640115}" srcOrd="16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85A81E-ECAF-4B3E-AC0F-CB7A879AA666}" type="datetimeFigureOut">
              <a:rPr lang="en-ZA" smtClean="0"/>
              <a:t>26 Sep 2022</a:t>
            </a:fld>
            <a:endParaRPr lang="en-Z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Z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6ACBF3-F9AD-465B-A36C-DF1C7FD4A918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7345684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Increase in lipophilicity also increases hERG potential</a:t>
            </a:r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6ACBF3-F9AD-465B-A36C-DF1C7FD4A918}" type="slidenum">
              <a:rPr lang="en-ZA" smtClean="0"/>
              <a:t>13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40289882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Increase in lipophilicity also increases hERG potential</a:t>
            </a:r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6ACBF3-F9AD-465B-A36C-DF1C7FD4A918}" type="slidenum">
              <a:rPr lang="en-ZA" smtClean="0"/>
              <a:t>14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344230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6ACBF3-F9AD-465B-A36C-DF1C7FD4A918}" type="slidenum">
              <a:rPr lang="en-ZA" smtClean="0"/>
              <a:t>23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7977290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161D255A-FBD5-5017-3A63-FB0A9C9B9E00}"/>
              </a:ext>
            </a:extLst>
          </p:cNvPr>
          <p:cNvSpPr/>
          <p:nvPr userDrawn="1"/>
        </p:nvSpPr>
        <p:spPr>
          <a:xfrm>
            <a:off x="0" y="6508752"/>
            <a:ext cx="12192000" cy="365124"/>
          </a:xfrm>
          <a:prstGeom prst="rect">
            <a:avLst/>
          </a:prstGeom>
          <a:solidFill>
            <a:srgbClr val="D754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0620C0-DBD7-4E03-A950-623E48B200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7324" y="2319306"/>
            <a:ext cx="10101039" cy="1700895"/>
          </a:xfrm>
        </p:spPr>
        <p:txBody>
          <a:bodyPr>
            <a:normAutofit/>
          </a:bodyPr>
          <a:lstStyle>
            <a:lvl1pPr marL="0" indent="0" algn="ctr">
              <a:buNone/>
              <a:defRPr lang="en-ZA" sz="3200" b="1" kern="1200" dirty="0">
                <a:solidFill>
                  <a:srgbClr val="3E3E3E"/>
                </a:solidFill>
                <a:latin typeface="Montserrat" panose="00000500000000000000" pitchFamily="2" charset="0"/>
                <a:ea typeface="Times New Roman" panose="02020603050405020304" pitchFamily="18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ZA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E5682D2-CE72-4957-BE59-2FC9D80A5CA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487269" y="35034"/>
            <a:ext cx="1888706" cy="1665929"/>
          </a:xfrm>
          <a:prstGeom prst="rect">
            <a:avLst/>
          </a:prstGeom>
        </p:spPr>
      </p:pic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1E6568FD-9470-B5F2-D8DD-49D9B0E842C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164" y="8741023"/>
            <a:ext cx="643160" cy="64316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Subtitle 2">
            <a:extLst>
              <a:ext uri="{FF2B5EF4-FFF2-40B4-BE49-F238E27FC236}">
                <a16:creationId xmlns:a16="http://schemas.microsoft.com/office/drawing/2014/main" id="{09526189-C3B6-FA79-349F-79A4E91A6EF0}"/>
              </a:ext>
            </a:extLst>
          </p:cNvPr>
          <p:cNvSpPr txBox="1">
            <a:spLocks/>
          </p:cNvSpPr>
          <p:nvPr userDrawn="1"/>
        </p:nvSpPr>
        <p:spPr>
          <a:xfrm>
            <a:off x="422787" y="8364733"/>
            <a:ext cx="2128965" cy="2729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ZA" b="1" dirty="0">
                <a:solidFill>
                  <a:srgbClr val="3E3E3E"/>
                </a:solidFill>
                <a:latin typeface="Montserrat" panose="00000500000000000000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Event Sponsors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65A75A4-88F6-64CB-5034-BE8ADB0AA93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3164" y="8684090"/>
            <a:ext cx="683394" cy="683679"/>
          </a:xfrm>
          <a:prstGeom prst="rect">
            <a:avLst/>
          </a:prstGeom>
        </p:spPr>
      </p:pic>
      <p:pic>
        <p:nvPicPr>
          <p:cNvPr id="15" name="Picture 14" descr="Logo&#10;&#10;Description automatically generated">
            <a:extLst>
              <a:ext uri="{FF2B5EF4-FFF2-40B4-BE49-F238E27FC236}">
                <a16:creationId xmlns:a16="http://schemas.microsoft.com/office/drawing/2014/main" id="{405F3B51-94DC-93E2-11ED-160ED172B87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564" y="8893423"/>
            <a:ext cx="643160" cy="64316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Subtitle 2">
            <a:extLst>
              <a:ext uri="{FF2B5EF4-FFF2-40B4-BE49-F238E27FC236}">
                <a16:creationId xmlns:a16="http://schemas.microsoft.com/office/drawing/2014/main" id="{C0C16C63-8F14-8C39-1A93-D02DD35F7EDA}"/>
              </a:ext>
            </a:extLst>
          </p:cNvPr>
          <p:cNvSpPr txBox="1">
            <a:spLocks/>
          </p:cNvSpPr>
          <p:nvPr userDrawn="1"/>
        </p:nvSpPr>
        <p:spPr>
          <a:xfrm>
            <a:off x="575187" y="8517133"/>
            <a:ext cx="2128965" cy="2729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ZA" b="1" dirty="0">
                <a:solidFill>
                  <a:srgbClr val="3E3E3E"/>
                </a:solidFill>
                <a:latin typeface="Montserrat" panose="00000500000000000000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Event Sponsors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1562688-5A48-3BA2-DE04-D7BC64B8200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5564" y="8836490"/>
            <a:ext cx="683394" cy="683679"/>
          </a:xfrm>
          <a:prstGeom prst="rect">
            <a:avLst/>
          </a:prstGeom>
        </p:spPr>
      </p:pic>
      <p:pic>
        <p:nvPicPr>
          <p:cNvPr id="21" name="Picture 20" descr="Logo&#10;&#10;Description automatically generated">
            <a:extLst>
              <a:ext uri="{FF2B5EF4-FFF2-40B4-BE49-F238E27FC236}">
                <a16:creationId xmlns:a16="http://schemas.microsoft.com/office/drawing/2014/main" id="{CB9EA24F-627A-25AC-B73E-272E6B0236F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964" y="9045823"/>
            <a:ext cx="643160" cy="64316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Subtitle 2">
            <a:extLst>
              <a:ext uri="{FF2B5EF4-FFF2-40B4-BE49-F238E27FC236}">
                <a16:creationId xmlns:a16="http://schemas.microsoft.com/office/drawing/2014/main" id="{5B9A25F6-7A2B-A256-A341-C9600B319412}"/>
              </a:ext>
            </a:extLst>
          </p:cNvPr>
          <p:cNvSpPr txBox="1">
            <a:spLocks/>
          </p:cNvSpPr>
          <p:nvPr userDrawn="1"/>
        </p:nvSpPr>
        <p:spPr>
          <a:xfrm>
            <a:off x="727587" y="8669533"/>
            <a:ext cx="2128965" cy="2729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ZA" b="1" dirty="0">
                <a:solidFill>
                  <a:srgbClr val="3E3E3E"/>
                </a:solidFill>
                <a:latin typeface="Montserrat" panose="00000500000000000000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Event Sponsors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48349AAB-5253-3A7A-88A4-1E91B94FB32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7964" y="8988890"/>
            <a:ext cx="683394" cy="683679"/>
          </a:xfrm>
          <a:prstGeom prst="rect">
            <a:avLst/>
          </a:prstGeom>
        </p:spPr>
      </p:pic>
      <p:pic>
        <p:nvPicPr>
          <p:cNvPr id="27" name="Picture 26" descr="Logo&#10;&#10;Description automatically generated">
            <a:extLst>
              <a:ext uri="{FF2B5EF4-FFF2-40B4-BE49-F238E27FC236}">
                <a16:creationId xmlns:a16="http://schemas.microsoft.com/office/drawing/2014/main" id="{AEECFFF3-BBD0-35B0-93EA-5FC7463C2AA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364" y="9198223"/>
            <a:ext cx="643160" cy="64316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Subtitle 2">
            <a:extLst>
              <a:ext uri="{FF2B5EF4-FFF2-40B4-BE49-F238E27FC236}">
                <a16:creationId xmlns:a16="http://schemas.microsoft.com/office/drawing/2014/main" id="{8F37AFCF-A52D-8891-F31C-3FA84909A947}"/>
              </a:ext>
            </a:extLst>
          </p:cNvPr>
          <p:cNvSpPr txBox="1">
            <a:spLocks/>
          </p:cNvSpPr>
          <p:nvPr userDrawn="1"/>
        </p:nvSpPr>
        <p:spPr>
          <a:xfrm>
            <a:off x="879987" y="8821933"/>
            <a:ext cx="2128965" cy="2729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ZA" b="1" dirty="0">
                <a:solidFill>
                  <a:srgbClr val="3E3E3E"/>
                </a:solidFill>
                <a:latin typeface="Montserrat" panose="00000500000000000000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Event Sponsors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92C0084E-D6FD-4C29-DF56-576E1068448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0364" y="9141290"/>
            <a:ext cx="683394" cy="683679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ADA730E6-5BBC-9D11-3AB5-93375E120708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2950" y="392504"/>
            <a:ext cx="2880700" cy="787163"/>
          </a:xfrm>
          <a:prstGeom prst="rect">
            <a:avLst/>
          </a:prstGeom>
          <a:noFill/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72ECF672-8658-F97E-6CE3-3DD4B1EB47F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789" b="38145"/>
          <a:stretch/>
        </p:blipFill>
        <p:spPr bwMode="auto">
          <a:xfrm>
            <a:off x="2537254" y="4598543"/>
            <a:ext cx="9654746" cy="200001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217FCE2C-E4DA-8284-DE5C-099BC9218FD9}"/>
              </a:ext>
            </a:extLst>
          </p:cNvPr>
          <p:cNvSpPr/>
          <p:nvPr userDrawn="1"/>
        </p:nvSpPr>
        <p:spPr>
          <a:xfrm>
            <a:off x="-1" y="9447571"/>
            <a:ext cx="6858001" cy="496529"/>
          </a:xfrm>
          <a:prstGeom prst="rect">
            <a:avLst/>
          </a:prstGeom>
          <a:solidFill>
            <a:srgbClr val="D75427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>
                <a:solidFill>
                  <a:schemeClr val="bg1"/>
                </a:solidFill>
                <a:latin typeface="Montserrat" panose="00000500000000000000" pitchFamily="2" charset="0"/>
                <a:cs typeface="Arial" panose="020B0604020202020204" pitchFamily="34" charset="0"/>
              </a:rPr>
              <a:t>www.h3dfoundation.org / www.ersilia.io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1463130-8417-9A34-D4C5-0EF951A4EE71}"/>
              </a:ext>
            </a:extLst>
          </p:cNvPr>
          <p:cNvSpPr/>
          <p:nvPr userDrawn="1"/>
        </p:nvSpPr>
        <p:spPr>
          <a:xfrm>
            <a:off x="152399" y="9599971"/>
            <a:ext cx="6858001" cy="496529"/>
          </a:xfrm>
          <a:prstGeom prst="rect">
            <a:avLst/>
          </a:prstGeom>
          <a:solidFill>
            <a:srgbClr val="D75427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>
                <a:solidFill>
                  <a:schemeClr val="bg1"/>
                </a:solidFill>
                <a:latin typeface="Montserrat" panose="00000500000000000000" pitchFamily="2" charset="0"/>
                <a:cs typeface="Arial" panose="020B0604020202020204" pitchFamily="34" charset="0"/>
              </a:rPr>
              <a:t>www.h3dfoundation.org / www.ersilia.io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38A1A763-ABA8-2AA6-3858-7136A2AE639A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0" y="4596344"/>
            <a:ext cx="4088981" cy="201022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23B04CCC-7A51-153C-15F7-28AA86B52584}"/>
              </a:ext>
            </a:extLst>
          </p:cNvPr>
          <p:cNvSpPr/>
          <p:nvPr userDrawn="1"/>
        </p:nvSpPr>
        <p:spPr>
          <a:xfrm>
            <a:off x="304799" y="9752371"/>
            <a:ext cx="6858001" cy="496529"/>
          </a:xfrm>
          <a:prstGeom prst="rect">
            <a:avLst/>
          </a:prstGeom>
          <a:solidFill>
            <a:srgbClr val="D75427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>
                <a:solidFill>
                  <a:schemeClr val="bg1"/>
                </a:solidFill>
                <a:latin typeface="Montserrat" panose="00000500000000000000" pitchFamily="2" charset="0"/>
                <a:cs typeface="Arial" panose="020B0604020202020204" pitchFamily="34" charset="0"/>
              </a:rPr>
              <a:t>www.h3dfoundation.org / www.ersilia.io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2AEDA524-DC31-D32B-88CC-7D266B825D60}"/>
              </a:ext>
            </a:extLst>
          </p:cNvPr>
          <p:cNvSpPr/>
          <p:nvPr userDrawn="1"/>
        </p:nvSpPr>
        <p:spPr>
          <a:xfrm>
            <a:off x="-1" y="1941252"/>
            <a:ext cx="12192000" cy="104584"/>
          </a:xfrm>
          <a:prstGeom prst="rect">
            <a:avLst/>
          </a:prstGeom>
          <a:solidFill>
            <a:srgbClr val="D754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5C0D3EC8-7074-F70D-8C83-F398B6A5C3BE}"/>
              </a:ext>
            </a:extLst>
          </p:cNvPr>
          <p:cNvSpPr/>
          <p:nvPr userDrawn="1"/>
        </p:nvSpPr>
        <p:spPr>
          <a:xfrm>
            <a:off x="3649113" y="1545840"/>
            <a:ext cx="481932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ZA" b="1" dirty="0">
                <a:solidFill>
                  <a:srgbClr val="3E3E3E"/>
                </a:solidFill>
                <a:latin typeface="Montserrat" panose="00000500000000000000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H3D Foundation and </a:t>
            </a:r>
            <a:r>
              <a:rPr lang="en-ZA" b="1" dirty="0" err="1">
                <a:solidFill>
                  <a:srgbClr val="3E3E3E"/>
                </a:solidFill>
                <a:latin typeface="Montserrat" panose="00000500000000000000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Ersilia</a:t>
            </a:r>
            <a:r>
              <a:rPr lang="en-ZA" b="1" dirty="0">
                <a:solidFill>
                  <a:srgbClr val="3E3E3E"/>
                </a:solidFill>
                <a:latin typeface="Montserrat" panose="00000500000000000000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 Present</a:t>
            </a:r>
            <a:endParaRPr lang="en-GB" dirty="0"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8541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52E90E-058C-4445-998C-7A7B0CC2F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B29098-C70F-4EE4-B24A-3046081055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B0C906-9BA8-4645-BF33-25320887FB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DC8E3-895B-454A-9C56-2FF3B039BB74}" type="datetime1">
              <a:rPr lang="en-ZA" smtClean="0"/>
              <a:t>26 Sep 2022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AFD910-D043-4C37-9C2E-E7769C58C3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ZA"/>
              <a:t>Business Confidential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6B4D98-7AA8-4105-8C7E-E90D95F64F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B42D1-C534-400D-BC72-5CE77A30CD5B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9845040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94FB56B-379A-471F-8921-986BC1600A4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B5936C5-42D5-4232-9F88-D2EF6FC47E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067133-D8A2-4B39-863B-824748795D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D16D5-6539-41C0-813A-128398F0D37C}" type="datetime1">
              <a:rPr lang="en-ZA" smtClean="0"/>
              <a:t>26 Sep 2022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6740E7-7F93-4679-BD58-408A76A70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ZA"/>
              <a:t>Business Confidential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CFB6C9-1E6B-4F44-9E7B-414BB385D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B42D1-C534-400D-BC72-5CE77A30CD5B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7115486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F72C0-90D6-44EE-8BBD-00222CAFBB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6827635" cy="598702"/>
          </a:xfrm>
        </p:spPr>
        <p:txBody>
          <a:bodyPr>
            <a:normAutofit/>
          </a:bodyPr>
          <a:lstStyle>
            <a:lvl1pPr>
              <a:defRPr sz="3200" b="1">
                <a:solidFill>
                  <a:srgbClr val="D85327"/>
                </a:solidFill>
                <a:latin typeface="Montserrat regular" panose="000005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Z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27AD93-AEC7-462C-AB2F-4B19DD6284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95945"/>
            <a:ext cx="10590400" cy="5296929"/>
          </a:xfrm>
        </p:spPr>
        <p:txBody>
          <a:bodyPr/>
          <a:lstStyle>
            <a:lvl1pPr>
              <a:defRPr lang="en-US" sz="2800" b="1" kern="1200" dirty="0">
                <a:solidFill>
                  <a:srgbClr val="3E3E3E"/>
                </a:solidFill>
                <a:latin typeface="Montserrat" panose="00000500000000000000" pitchFamily="2" charset="0"/>
                <a:ea typeface="Times New Roman" panose="02020603050405020304" pitchFamily="18" charset="0"/>
                <a:cs typeface="Arial" panose="020B0604020202020204" pitchFamily="34" charset="0"/>
              </a:defRPr>
            </a:lvl1pPr>
            <a:lvl2pPr>
              <a:defRPr>
                <a:latin typeface="Montserrat regular" panose="00000500000000000000" pitchFamily="2" charset="0"/>
              </a:defRPr>
            </a:lvl2pPr>
            <a:lvl3pPr>
              <a:defRPr>
                <a:latin typeface="Montserrat regular" panose="00000500000000000000" pitchFamily="2" charset="0"/>
              </a:defRPr>
            </a:lvl3pPr>
            <a:lvl4pPr>
              <a:defRPr>
                <a:latin typeface="Montserrat regular" panose="00000500000000000000" pitchFamily="2" charset="0"/>
              </a:defRPr>
            </a:lvl4pPr>
            <a:lvl5pPr>
              <a:defRPr>
                <a:latin typeface="Montserrat regular" panose="00000500000000000000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Z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387330-6687-4FAD-A575-07FA831E9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23159" y="6372884"/>
            <a:ext cx="441689" cy="365125"/>
          </a:xfrm>
        </p:spPr>
        <p:txBody>
          <a:bodyPr/>
          <a:lstStyle/>
          <a:p>
            <a:fld id="{5BFB42D1-C534-400D-BC72-5CE77A30CD5B}" type="slidenum">
              <a:rPr lang="en-ZA" smtClean="0"/>
              <a:t>‹#›</a:t>
            </a:fld>
            <a:endParaRPr lang="en-ZA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252165A-6514-4E25-A1DF-D53B83FF508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12111" y="119991"/>
            <a:ext cx="1052737" cy="10003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43F1E4B-F570-DCA6-98CF-1E68A8A28AE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9242" y="259511"/>
            <a:ext cx="1743751" cy="47648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504189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0A3B3-E27F-4C02-92E0-4342BDC289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847754-EE3F-45DD-AEAF-64CC72151A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95A9F4-8EFA-489D-8967-5CC642982E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E145F-6DA5-4120-B796-5C506C8025A0}" type="datetime1">
              <a:rPr lang="en-ZA" smtClean="0"/>
              <a:t>26 Sep 2022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53A824-036F-4BD5-8621-D36D4DF339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ZA"/>
              <a:t>Business Confidential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8DB169-A44B-48F9-97A3-36CD03F425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B42D1-C534-400D-BC72-5CE77A30CD5B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6797168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B29AA-25B2-46E8-B0C9-7D6185C88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BE7B2D-D0E2-49D2-A081-7A3D2B46A6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F5787A-AB8F-442F-A26B-C9DA0F147D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80C3CF-F105-4D66-9A61-F115F29E8F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8FF69C-9A9F-477C-BC0E-51ED537629AC}" type="datetime1">
              <a:rPr lang="en-ZA" smtClean="0"/>
              <a:t>26 Sep 2022</a:t>
            </a:fld>
            <a:endParaRPr lang="en-Z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64DBD6-76F1-4B36-B03F-193C2C9029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ZA"/>
              <a:t>Business Confidential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373B44-D745-408A-92D4-41D0131B6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B42D1-C534-400D-BC72-5CE77A30CD5B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187758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6386E-B291-40AC-9F66-E560A444BC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BBC494-2465-483E-8683-7892622A36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AB40CD-FE46-4B2F-899D-2AC3F7D85D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5C429E-E7E5-4DC9-9CE4-DF8B4FA27BD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5311BF2-5FE9-46E8-A196-3A09681BEFC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E1B3255-BCD1-4309-AD1E-F2E651BBEE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B0AB2-5740-438B-A64E-5A04BE3898DE}" type="datetime1">
              <a:rPr lang="en-ZA" smtClean="0"/>
              <a:t>26 Sep 2022</a:t>
            </a:fld>
            <a:endParaRPr lang="en-Z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64F60C4-8EE8-4F06-85E2-F416A73628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ZA"/>
              <a:t>Business Confidential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4BAEC44-0376-40CE-99A9-55D06CFA06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B42D1-C534-400D-BC72-5CE77A30CD5B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9031746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49552-8C80-4914-A0C7-12FC344A9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25DF68-79CA-48C2-B41F-54FBCA562F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CF88A4-9873-44D7-964E-DF50FC65B01E}" type="datetime1">
              <a:rPr lang="en-ZA" smtClean="0"/>
              <a:t>26 Sep 2022</a:t>
            </a:fld>
            <a:endParaRPr lang="en-Z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631F56-E01E-4C85-B319-A85FBEFBB8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ZA"/>
              <a:t>Business Confidential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1AD95A-1A1A-4656-A195-DF2642B7B0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B42D1-C534-400D-BC72-5CE77A30CD5B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2137021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CA54583-D8B4-407C-8162-4964DD809E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E0B1D-A7D5-4FAE-816D-7C2632CD26CE}" type="datetime1">
              <a:rPr lang="en-ZA" smtClean="0"/>
              <a:t>26 Sep 2022</a:t>
            </a:fld>
            <a:endParaRPr lang="en-Z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B88D757-58F3-4BCE-8C01-BD1A667A4D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ZA"/>
              <a:t>Business Confidential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C98004-82A7-4CAA-ACEE-428564E32D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B42D1-C534-400D-BC72-5CE77A30CD5B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3639992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7ED6CD-A09E-4CB0-998D-108339941C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678129-9B4B-4041-A735-1D4D0DA4F5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891C59-D6B1-4D51-B983-779128EC23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78F0BF-06B3-4080-980E-83F0AEC8E7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A10632-EAED-4BC2-B574-CFEDCC3FDAD8}" type="datetime1">
              <a:rPr lang="en-ZA" smtClean="0"/>
              <a:t>26 Sep 2022</a:t>
            </a:fld>
            <a:endParaRPr lang="en-Z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D6C3E8-EED6-4E30-9724-E738B31B4C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ZA"/>
              <a:t>Business Confidential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2A5116-05C0-48D2-8E08-16F3E7C64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B42D1-C534-400D-BC72-5CE77A30CD5B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2827446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74C8BA-1426-40C6-B601-0652031388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9C21B41-69C3-443E-BDC7-EA290711F4C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Z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135E5F-B068-4951-AEBF-F17E46E315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2F5A9B-DEA3-4A43-A64A-1941FEC75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9BCEAB-B66D-483F-99E0-A055B17AFE4A}" type="datetime1">
              <a:rPr lang="en-ZA" smtClean="0"/>
              <a:t>26 Sep 2022</a:t>
            </a:fld>
            <a:endParaRPr lang="en-Z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68CB30-88DF-4C37-8AFB-C837CC376D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ZA"/>
              <a:t>Business Confidential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93AF9D-1B81-46D1-9747-0685CCF600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B42D1-C534-400D-BC72-5CE77A30CD5B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7106869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344E94D-4631-4775-B4A4-A3DB7D729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A16FFB-E863-4BB5-ADEE-81BC7FA7F6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D6E4D8-3261-4317-A9D6-9F42D14A49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647D41-11E0-4D7C-9813-21FF8CDDA849}" type="datetime1">
              <a:rPr lang="en-ZA" smtClean="0"/>
              <a:t>26 Sep 2022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D5DE15-9392-40E3-9927-A7C45DFE71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ZA"/>
              <a:t>Business Confidential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AD6C90-AC98-4846-BB84-3EC20BAFE0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FB42D1-C534-400D-BC72-5CE77A30CD5B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0350462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jp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f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45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emf"/><Relationship Id="rId7" Type="http://schemas.openxmlformats.org/officeDocument/2006/relationships/image" Target="../media/image13.png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jp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C99CB10F-1E4D-561E-B57A-5DC933590E9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ZA" dirty="0"/>
              <a:t>Bringing data science and AI/ML tools to infectious disease research</a:t>
            </a:r>
          </a:p>
          <a:p>
            <a:r>
              <a:rPr lang="en-ZA" sz="2800" b="0" dirty="0">
                <a:solidFill>
                  <a:srgbClr val="9FCC3A"/>
                </a:solidFill>
              </a:rPr>
              <a:t>Session 1: Introduction to Drug Discovery</a:t>
            </a:r>
          </a:p>
        </p:txBody>
      </p:sp>
    </p:spTree>
    <p:extLst>
      <p:ext uri="{BB962C8B-B14F-4D97-AF65-F5344CB8AC3E}">
        <p14:creationId xmlns:p14="http://schemas.microsoft.com/office/powerpoint/2010/main" val="19315304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8222931-86BD-2F58-F3E6-6A154BB236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/>
              <a:t>Business Confidential</a:t>
            </a:r>
            <a:endParaRPr lang="en-Z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669626-6278-5CD8-7D60-6DF07F120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B42D1-C534-400D-BC72-5CE77A30CD5B}" type="slidenum">
              <a:rPr lang="en-ZA" smtClean="0"/>
              <a:pPr/>
              <a:t>10</a:t>
            </a:fld>
            <a:endParaRPr lang="en-ZA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4CE62EC-D9B7-3EB5-2E99-98B84AB07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Screening Methods</a:t>
            </a:r>
            <a:endParaRPr lang="en-ZA" dirty="0"/>
          </a:p>
        </p:txBody>
      </p:sp>
      <p:sp>
        <p:nvSpPr>
          <p:cNvPr id="6" name="Content Placeholder 16">
            <a:extLst>
              <a:ext uri="{FF2B5EF4-FFF2-40B4-BE49-F238E27FC236}">
                <a16:creationId xmlns:a16="http://schemas.microsoft.com/office/drawing/2014/main" id="{2E85C30E-2F42-2ADB-37C2-E96B61E17455}"/>
              </a:ext>
            </a:extLst>
          </p:cNvPr>
          <p:cNvSpPr txBox="1">
            <a:spLocks/>
          </p:cNvSpPr>
          <p:nvPr/>
        </p:nvSpPr>
        <p:spPr>
          <a:xfrm>
            <a:off x="798064" y="1780688"/>
            <a:ext cx="5040000" cy="1832724"/>
          </a:xfrm>
          <a:prstGeom prst="rect">
            <a:avLst/>
          </a:prstGeom>
          <a:solidFill>
            <a:srgbClr val="F8CBAD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>
            <a:normAutofit fontScale="92500" lnSpcReduction="10000"/>
          </a:bodyPr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1600" dirty="0"/>
              <a:t>Whole-cell assay</a:t>
            </a:r>
          </a:p>
          <a:p>
            <a:pPr>
              <a:lnSpc>
                <a:spcPct val="120000"/>
              </a:lnSpc>
              <a:spcBef>
                <a:spcPts val="300"/>
              </a:spcBef>
            </a:pPr>
            <a:r>
              <a:rPr lang="en-US" sz="1600" dirty="0"/>
              <a:t>Assume physiological relevance</a:t>
            </a:r>
          </a:p>
          <a:p>
            <a:pPr>
              <a:lnSpc>
                <a:spcPct val="120000"/>
              </a:lnSpc>
              <a:spcBef>
                <a:spcPts val="300"/>
              </a:spcBef>
            </a:pPr>
            <a:r>
              <a:rPr lang="en-US" sz="1600" dirty="0"/>
              <a:t>Physicochemical properties of hits NB – need to get into cell</a:t>
            </a:r>
          </a:p>
          <a:p>
            <a:pPr>
              <a:lnSpc>
                <a:spcPct val="120000"/>
              </a:lnSpc>
              <a:spcBef>
                <a:spcPts val="300"/>
              </a:spcBef>
            </a:pPr>
            <a:r>
              <a:rPr lang="en-US" sz="1600" dirty="0"/>
              <a:t>No assumption of target/pathway/mechanisms (efficacy and toxicity)</a:t>
            </a:r>
          </a:p>
          <a:p>
            <a:pPr>
              <a:lnSpc>
                <a:spcPct val="120000"/>
              </a:lnSpc>
              <a:spcBef>
                <a:spcPts val="300"/>
              </a:spcBef>
            </a:pPr>
            <a:r>
              <a:rPr lang="en-US" sz="1600" dirty="0"/>
              <a:t>Target deconvolution – elucidate MOA</a:t>
            </a:r>
          </a:p>
        </p:txBody>
      </p:sp>
      <p:sp>
        <p:nvSpPr>
          <p:cNvPr id="7" name="Content Placeholder 16">
            <a:extLst>
              <a:ext uri="{FF2B5EF4-FFF2-40B4-BE49-F238E27FC236}">
                <a16:creationId xmlns:a16="http://schemas.microsoft.com/office/drawing/2014/main" id="{0CA9220E-1A0D-9581-C990-01827448DFF9}"/>
              </a:ext>
            </a:extLst>
          </p:cNvPr>
          <p:cNvSpPr txBox="1">
            <a:spLocks/>
          </p:cNvSpPr>
          <p:nvPr/>
        </p:nvSpPr>
        <p:spPr>
          <a:xfrm>
            <a:off x="6270600" y="1777377"/>
            <a:ext cx="5040000" cy="1836035"/>
          </a:xfrm>
          <a:prstGeom prst="rect">
            <a:avLst/>
          </a:prstGeom>
          <a:solidFill>
            <a:schemeClr val="accent4">
              <a:lumMod val="40000"/>
              <a:lumOff val="60000"/>
              <a:alpha val="74000"/>
            </a:schemeClr>
          </a:solidFill>
          <a:ln>
            <a:solidFill>
              <a:srgbClr val="FFC000"/>
            </a:solidFill>
          </a:ln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1800" kern="1200" smtClean="0">
                <a:solidFill>
                  <a:schemeClr val="tx1"/>
                </a:solidFill>
                <a:latin typeface="Roboto Light"/>
                <a:ea typeface="+mn-ea"/>
                <a:cs typeface="Roboto Light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500" kern="1200" smtClean="0">
                <a:solidFill>
                  <a:schemeClr val="tx1"/>
                </a:solidFill>
                <a:latin typeface="Roboto Light"/>
                <a:ea typeface="+mn-ea"/>
                <a:cs typeface="Roboto Light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350" kern="1200" smtClean="0">
                <a:solidFill>
                  <a:schemeClr val="tx1"/>
                </a:solidFill>
                <a:latin typeface="Roboto Light"/>
                <a:ea typeface="+mn-ea"/>
                <a:cs typeface="Roboto Light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350" kern="1200" smtClean="0">
                <a:solidFill>
                  <a:schemeClr val="tx1"/>
                </a:solidFill>
                <a:latin typeface="Roboto Light"/>
                <a:ea typeface="+mn-ea"/>
                <a:cs typeface="Roboto Light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350" kern="1200">
                <a:solidFill>
                  <a:schemeClr val="tx1"/>
                </a:solidFill>
                <a:latin typeface="Roboto Light"/>
                <a:ea typeface="+mn-ea"/>
                <a:cs typeface="Roboto Light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endParaRPr lang="en-US" sz="600" dirty="0">
              <a:latin typeface="+mn-lt"/>
            </a:endParaRPr>
          </a:p>
          <a:p>
            <a:pPr>
              <a:spcBef>
                <a:spcPts val="0"/>
              </a:spcBef>
            </a:pPr>
            <a:r>
              <a:rPr lang="en-US" sz="1600" dirty="0">
                <a:latin typeface="+mn-lt"/>
              </a:rPr>
              <a:t>Based on known target</a:t>
            </a:r>
          </a:p>
          <a:p>
            <a:r>
              <a:rPr lang="en-US" sz="1600" dirty="0">
                <a:latin typeface="+mn-lt"/>
              </a:rPr>
              <a:t>Develop biochemical assay</a:t>
            </a:r>
          </a:p>
          <a:p>
            <a:r>
              <a:rPr lang="en-US" sz="1600" dirty="0">
                <a:latin typeface="+mn-lt"/>
              </a:rPr>
              <a:t>Target validation required</a:t>
            </a:r>
          </a:p>
          <a:p>
            <a:r>
              <a:rPr lang="en-US" sz="1600" dirty="0">
                <a:latin typeface="+mn-lt"/>
              </a:rPr>
              <a:t>Assume MOA</a:t>
            </a:r>
          </a:p>
          <a:p>
            <a:r>
              <a:rPr lang="en-US" sz="1600" dirty="0">
                <a:latin typeface="+mn-lt"/>
              </a:rPr>
              <a:t>Recombinant technology and genetics</a:t>
            </a:r>
          </a:p>
          <a:p>
            <a:r>
              <a:rPr lang="en-US" sz="1600" dirty="0">
                <a:latin typeface="+mn-lt"/>
              </a:rPr>
              <a:t>Assisted by SBDD</a:t>
            </a:r>
          </a:p>
        </p:txBody>
      </p:sp>
      <p:sp>
        <p:nvSpPr>
          <p:cNvPr id="8" name="Content Placeholder 16">
            <a:extLst>
              <a:ext uri="{FF2B5EF4-FFF2-40B4-BE49-F238E27FC236}">
                <a16:creationId xmlns:a16="http://schemas.microsoft.com/office/drawing/2014/main" id="{A6A16D81-D3E8-2338-2732-A039D9E9864A}"/>
              </a:ext>
            </a:extLst>
          </p:cNvPr>
          <p:cNvSpPr txBox="1">
            <a:spLocks/>
          </p:cNvSpPr>
          <p:nvPr/>
        </p:nvSpPr>
        <p:spPr>
          <a:xfrm>
            <a:off x="798064" y="4287589"/>
            <a:ext cx="5040000" cy="1800000"/>
          </a:xfrm>
          <a:prstGeom prst="rect">
            <a:avLst/>
          </a:prstGeom>
          <a:solidFill>
            <a:srgbClr val="8DB82E">
              <a:alpha val="33000"/>
            </a:srgbClr>
          </a:solidFill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1800" kern="1200" smtClean="0">
                <a:solidFill>
                  <a:schemeClr val="tx1"/>
                </a:solidFill>
                <a:latin typeface="Roboto Light"/>
                <a:ea typeface="+mn-ea"/>
                <a:cs typeface="Roboto Light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500" kern="1200" smtClean="0">
                <a:solidFill>
                  <a:schemeClr val="tx1"/>
                </a:solidFill>
                <a:latin typeface="Roboto Light"/>
                <a:ea typeface="+mn-ea"/>
                <a:cs typeface="Roboto Light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350" kern="1200" smtClean="0">
                <a:solidFill>
                  <a:schemeClr val="tx1"/>
                </a:solidFill>
                <a:latin typeface="Roboto Light"/>
                <a:ea typeface="+mn-ea"/>
                <a:cs typeface="Roboto Light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350" kern="1200" smtClean="0">
                <a:solidFill>
                  <a:schemeClr val="tx1"/>
                </a:solidFill>
                <a:latin typeface="Roboto Light"/>
                <a:ea typeface="+mn-ea"/>
                <a:cs typeface="Roboto Light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350" kern="1200">
                <a:solidFill>
                  <a:schemeClr val="tx1"/>
                </a:solidFill>
                <a:latin typeface="Roboto Light"/>
                <a:ea typeface="+mn-ea"/>
                <a:cs typeface="Roboto Light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300"/>
              </a:spcBef>
            </a:pPr>
            <a:r>
              <a:rPr lang="en-US" sz="1400" dirty="0">
                <a:latin typeface="+mn-lt"/>
              </a:rPr>
              <a:t>Relatively small libraries of fragments sample chemical space widely</a:t>
            </a:r>
          </a:p>
          <a:p>
            <a:pPr>
              <a:spcBef>
                <a:spcPts val="300"/>
              </a:spcBef>
            </a:pPr>
            <a:r>
              <a:rPr lang="en-US" sz="1400" dirty="0">
                <a:latin typeface="+mn-lt"/>
              </a:rPr>
              <a:t>Though weak in potency, fragments can form high energy interactions</a:t>
            </a:r>
          </a:p>
          <a:p>
            <a:pPr>
              <a:spcBef>
                <a:spcPts val="300"/>
              </a:spcBef>
            </a:pPr>
            <a:r>
              <a:rPr lang="en-US" sz="1400" dirty="0">
                <a:latin typeface="+mn-lt"/>
              </a:rPr>
              <a:t>Ligand Efficiency (LE) is a way to judge differently sized molecules</a:t>
            </a:r>
          </a:p>
          <a:p>
            <a:pPr>
              <a:spcBef>
                <a:spcPts val="300"/>
              </a:spcBef>
            </a:pPr>
            <a:r>
              <a:rPr lang="en-US" sz="1400" dirty="0">
                <a:latin typeface="+mn-lt"/>
              </a:rPr>
              <a:t>Low MW, improved target selectivity and ease of chemical synthesis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0C79FBA-1799-038D-8358-0C9BA2E6315A}"/>
              </a:ext>
            </a:extLst>
          </p:cNvPr>
          <p:cNvSpPr/>
          <p:nvPr/>
        </p:nvSpPr>
        <p:spPr>
          <a:xfrm>
            <a:off x="803871" y="1306865"/>
            <a:ext cx="5040000" cy="360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Phenotypic Screening: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5214E0-D692-F380-2B8D-9500AA9D9B84}"/>
              </a:ext>
            </a:extLst>
          </p:cNvPr>
          <p:cNvSpPr/>
          <p:nvPr/>
        </p:nvSpPr>
        <p:spPr>
          <a:xfrm>
            <a:off x="6270600" y="1305173"/>
            <a:ext cx="5040000" cy="3960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Target-Based Approach: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38FB801-360F-D655-54C7-4D10B5F03756}"/>
              </a:ext>
            </a:extLst>
          </p:cNvPr>
          <p:cNvSpPr/>
          <p:nvPr/>
        </p:nvSpPr>
        <p:spPr>
          <a:xfrm>
            <a:off x="798064" y="3791357"/>
            <a:ext cx="5040000" cy="360611"/>
          </a:xfrm>
          <a:prstGeom prst="rect">
            <a:avLst/>
          </a:prstGeom>
          <a:solidFill>
            <a:srgbClr val="8DB82E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Fragment-Based Screening:</a:t>
            </a:r>
          </a:p>
        </p:txBody>
      </p:sp>
      <p:sp>
        <p:nvSpPr>
          <p:cNvPr id="12" name="Content Placeholder 16">
            <a:extLst>
              <a:ext uri="{FF2B5EF4-FFF2-40B4-BE49-F238E27FC236}">
                <a16:creationId xmlns:a16="http://schemas.microsoft.com/office/drawing/2014/main" id="{20D382CE-176E-E970-79EF-1B7BC7D5AAAA}"/>
              </a:ext>
            </a:extLst>
          </p:cNvPr>
          <p:cNvSpPr txBox="1">
            <a:spLocks/>
          </p:cNvSpPr>
          <p:nvPr/>
        </p:nvSpPr>
        <p:spPr>
          <a:xfrm>
            <a:off x="6270600" y="4286978"/>
            <a:ext cx="5040000" cy="1800000"/>
          </a:xfrm>
          <a:prstGeom prst="rect">
            <a:avLst/>
          </a:prstGeom>
          <a:solidFill>
            <a:schemeClr val="accent5">
              <a:lumMod val="40000"/>
              <a:lumOff val="60000"/>
              <a:alpha val="74000"/>
            </a:schemeClr>
          </a:solidFill>
          <a:ln>
            <a:solidFill>
              <a:srgbClr val="4F81BD"/>
            </a:solidFill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1800" kern="1200" smtClean="0">
                <a:solidFill>
                  <a:schemeClr val="tx1"/>
                </a:solidFill>
                <a:latin typeface="Roboto Light"/>
                <a:ea typeface="+mn-ea"/>
                <a:cs typeface="Roboto Light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500" kern="1200" smtClean="0">
                <a:solidFill>
                  <a:schemeClr val="tx1"/>
                </a:solidFill>
                <a:latin typeface="Roboto Light"/>
                <a:ea typeface="+mn-ea"/>
                <a:cs typeface="Roboto Light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350" kern="1200" smtClean="0">
                <a:solidFill>
                  <a:schemeClr val="tx1"/>
                </a:solidFill>
                <a:latin typeface="Roboto Light"/>
                <a:ea typeface="+mn-ea"/>
                <a:cs typeface="Roboto Light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350" kern="1200" smtClean="0">
                <a:solidFill>
                  <a:schemeClr val="tx1"/>
                </a:solidFill>
                <a:latin typeface="Roboto Light"/>
                <a:ea typeface="+mn-ea"/>
                <a:cs typeface="Roboto Light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350" kern="1200">
                <a:solidFill>
                  <a:schemeClr val="tx1"/>
                </a:solidFill>
                <a:latin typeface="Roboto Light"/>
                <a:ea typeface="+mn-ea"/>
                <a:cs typeface="Roboto Light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</a:pPr>
            <a:endParaRPr lang="en-US" sz="700" dirty="0">
              <a:latin typeface="+mn-lt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600" dirty="0">
                <a:latin typeface="+mn-lt"/>
              </a:rPr>
              <a:t>Sources: plants, </a:t>
            </a:r>
            <a:r>
              <a:rPr lang="en-US" sz="1600" dirty="0" err="1">
                <a:latin typeface="+mn-lt"/>
              </a:rPr>
              <a:t>microbials</a:t>
            </a:r>
            <a:r>
              <a:rPr lang="en-US" sz="1600" dirty="0">
                <a:latin typeface="+mn-lt"/>
              </a:rPr>
              <a:t>, marine life, toxins etc.</a:t>
            </a:r>
          </a:p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en-US" sz="1600" dirty="0">
                <a:latin typeface="+mn-lt"/>
              </a:rPr>
              <a:t>Isolation, characterization and structural elucidation can be challenging</a:t>
            </a:r>
          </a:p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en-US" sz="1600" dirty="0">
                <a:latin typeface="+mn-lt"/>
              </a:rPr>
              <a:t>Synthesis, semi-synthesis, chemical modifications, biosynthesis and scale-up</a:t>
            </a:r>
            <a:endParaRPr lang="en-US" dirty="0">
              <a:latin typeface="+mn-lt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5BD3FE3-88DC-09FB-6437-3FBDC55C8706}"/>
              </a:ext>
            </a:extLst>
          </p:cNvPr>
          <p:cNvSpPr/>
          <p:nvPr/>
        </p:nvSpPr>
        <p:spPr>
          <a:xfrm>
            <a:off x="6270600" y="3770195"/>
            <a:ext cx="5040000" cy="3600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Natural Products: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3838CB9-4ECB-1B97-87B1-D303F2F33DC6}"/>
              </a:ext>
            </a:extLst>
          </p:cNvPr>
          <p:cNvSpPr/>
          <p:nvPr/>
        </p:nvSpPr>
        <p:spPr>
          <a:xfrm>
            <a:off x="618813" y="1259060"/>
            <a:ext cx="10734986" cy="4954555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5" name="Content Placeholder 16">
            <a:extLst>
              <a:ext uri="{FF2B5EF4-FFF2-40B4-BE49-F238E27FC236}">
                <a16:creationId xmlns:a16="http://schemas.microsoft.com/office/drawing/2014/main" id="{2B5FB4E9-877F-5481-9C57-310BC66312A1}"/>
              </a:ext>
            </a:extLst>
          </p:cNvPr>
          <p:cNvSpPr txBox="1">
            <a:spLocks/>
          </p:cNvSpPr>
          <p:nvPr/>
        </p:nvSpPr>
        <p:spPr>
          <a:xfrm>
            <a:off x="3140144" y="2805366"/>
            <a:ext cx="5209199" cy="2743570"/>
          </a:xfrm>
          <a:prstGeom prst="rect">
            <a:avLst/>
          </a:prstGeom>
          <a:solidFill>
            <a:srgbClr val="CCCCFF"/>
          </a:solidFill>
          <a:ln>
            <a:solidFill>
              <a:srgbClr val="7030A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>
            <a:normAutofit/>
          </a:bodyPr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09838" indent="-271463">
              <a:lnSpc>
                <a:spcPct val="120000"/>
              </a:lnSpc>
              <a:spcBef>
                <a:spcPts val="0"/>
              </a:spcBef>
            </a:pPr>
            <a:r>
              <a:rPr lang="en-US" sz="1600" dirty="0"/>
              <a:t>Known target with crystal structure</a:t>
            </a:r>
          </a:p>
          <a:p>
            <a:pPr marL="2509838" indent="-271463">
              <a:lnSpc>
                <a:spcPct val="120000"/>
              </a:lnSpc>
              <a:spcBef>
                <a:spcPts val="0"/>
              </a:spcBef>
            </a:pPr>
            <a:r>
              <a:rPr lang="en-US" sz="1600" dirty="0"/>
              <a:t>Can dock large library of compounds to identify those with suitable binding </a:t>
            </a:r>
          </a:p>
          <a:p>
            <a:pPr marL="2509838" indent="-271463">
              <a:lnSpc>
                <a:spcPct val="120000"/>
              </a:lnSpc>
              <a:spcBef>
                <a:spcPts val="0"/>
              </a:spcBef>
              <a:tabLst>
                <a:tab pos="2062163" algn="l"/>
              </a:tabLst>
            </a:pPr>
            <a:r>
              <a:rPr lang="en-US" sz="1600" dirty="0"/>
              <a:t>Apply ML techniques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E17DFF5-0D81-AC6A-07F0-730D103D9ED2}"/>
              </a:ext>
            </a:extLst>
          </p:cNvPr>
          <p:cNvSpPr/>
          <p:nvPr/>
        </p:nvSpPr>
        <p:spPr>
          <a:xfrm>
            <a:off x="3145951" y="2331543"/>
            <a:ext cx="5203392" cy="360000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Virtual Screening:</a:t>
            </a:r>
          </a:p>
        </p:txBody>
      </p:sp>
      <p:pic>
        <p:nvPicPr>
          <p:cNvPr id="19" name="Picture 18" descr="Chart, funnel chart&#10;&#10;Description automatically generated">
            <a:extLst>
              <a:ext uri="{FF2B5EF4-FFF2-40B4-BE49-F238E27FC236}">
                <a16:creationId xmlns:a16="http://schemas.microsoft.com/office/drawing/2014/main" id="{13F48D36-2538-5216-8A25-51F84E1940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5174" y="2846339"/>
            <a:ext cx="2103275" cy="2658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3114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042D4B-7F48-DD95-835C-5D2C72272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In vitro </a:t>
            </a:r>
            <a:r>
              <a:rPr lang="en-US" dirty="0"/>
              <a:t>ADMET</a:t>
            </a:r>
            <a:endParaRPr lang="en-Z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367109-F7A4-D38B-0E7F-5E93C240F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B42D1-C534-400D-BC72-5CE77A30CD5B}" type="slidenum">
              <a:rPr lang="en-ZA" smtClean="0"/>
              <a:t>11</a:t>
            </a:fld>
            <a:endParaRPr lang="en-ZA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C6933CD-2235-9698-B580-6441A92855D4}"/>
              </a:ext>
            </a:extLst>
          </p:cNvPr>
          <p:cNvGrpSpPr/>
          <p:nvPr/>
        </p:nvGrpSpPr>
        <p:grpSpPr>
          <a:xfrm>
            <a:off x="718457" y="1825625"/>
            <a:ext cx="4161747" cy="3819395"/>
            <a:chOff x="1025852" y="1890308"/>
            <a:chExt cx="4790563" cy="4027978"/>
          </a:xfrm>
        </p:grpSpPr>
        <p:pic>
          <p:nvPicPr>
            <p:cNvPr id="6" name="Picture 5" descr="ADME-v4_EN.png">
              <a:extLst>
                <a:ext uri="{FF2B5EF4-FFF2-40B4-BE49-F238E27FC236}">
                  <a16:creationId xmlns:a16="http://schemas.microsoft.com/office/drawing/2014/main" id="{79CA1E30-5317-F17E-831E-027AF336B75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428"/>
            <a:stretch/>
          </p:blipFill>
          <p:spPr>
            <a:xfrm>
              <a:off x="1166950" y="1890308"/>
              <a:ext cx="4649465" cy="4027978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3691A55-B77B-056E-B842-DFFCC48C3A3A}"/>
                </a:ext>
              </a:extLst>
            </p:cNvPr>
            <p:cNvSpPr/>
            <p:nvPr/>
          </p:nvSpPr>
          <p:spPr>
            <a:xfrm>
              <a:off x="1166950" y="1890308"/>
              <a:ext cx="1184700" cy="57143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scene3d>
              <a:camera prst="obliqueTopRight"/>
              <a:lightRig rig="threePt" dir="tl"/>
            </a:scene3d>
            <a:sp3d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9CF868C-485A-CA56-6ACE-3AA258412A71}"/>
                </a:ext>
              </a:extLst>
            </p:cNvPr>
            <p:cNvSpPr/>
            <p:nvPr/>
          </p:nvSpPr>
          <p:spPr>
            <a:xfrm>
              <a:off x="1025852" y="5095970"/>
              <a:ext cx="577647" cy="8223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scene3d>
              <a:camera prst="obliqueTopRight"/>
              <a:lightRig rig="threePt" dir="tl"/>
            </a:scene3d>
            <a:sp3d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11" name="Content Placeholder 4">
            <a:extLst>
              <a:ext uri="{FF2B5EF4-FFF2-40B4-BE49-F238E27FC236}">
                <a16:creationId xmlns:a16="http://schemas.microsoft.com/office/drawing/2014/main" id="{BD3F8136-F0B4-5F5B-4430-F76D3597A2EC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670323" y="963829"/>
          <a:ext cx="6680643" cy="55290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121643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B806ACAF-2C35-4E4B-8BBF-1B50D103440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12BEB899-8048-4AB8-8680-F2F1D4A98EF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A9884241-AF35-49A6-B105-E923D8F45A1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0A0776B6-3DAA-4C53-B5F1-EFAD3CD9E7B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215B4A08-4112-4A82-8F04-42DB224C740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BB514885-0AB2-4FF5-80FA-07B51F10E3A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019C66F8-3656-47CC-8A77-1F10A5E6C2C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16378C2F-806C-45F8-8D2C-56C79092724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5E6BF1EF-6078-4386-AA95-90EB9FABD85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E62C0DF8-2E8E-4522-AFC8-12254D14C32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7AE990B8-B261-4104-B9E0-F123B77CFD8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EC605192-7C18-4ED3-98FE-7D013837E93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5DFC1235-2248-45B9-AE11-D561C728938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6544DE1F-61BE-4A47-A1A4-F74357EA5FA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82E90AA4-FD3D-4342-9883-6C0103F43DD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001FFD03-00F1-4E21-93A6-7517620DE12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E38B8430-A59A-45E7-9FB8-BF4D2C64011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1" grpId="0">
        <p:bldSub>
          <a:bldDgm bld="one"/>
        </p:bldSub>
      </p:bldGraphic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In vivo </a:t>
            </a:r>
            <a:r>
              <a:rPr lang="en-US" dirty="0"/>
              <a:t>Pharmacokinetics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C7D7A-B720-E54B-810D-1054F0EF48CC}" type="slidenum">
              <a:rPr lang="en-US" smtClean="0"/>
              <a:pPr/>
              <a:t>12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2494777" y="951099"/>
          <a:ext cx="8464471" cy="380399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954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1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62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384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3842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3842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3842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3842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3842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950710">
                <a:tc gridSpan="4"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DB562A"/>
                          </a:solidFill>
                        </a:rPr>
                        <a:t>Absorption</a:t>
                      </a:r>
                    </a:p>
                  </a:txBody>
                  <a:tcPr anchor="ctr">
                    <a:lnB w="1270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accent5"/>
                          </a:solidFill>
                        </a:rPr>
                        <a:t>Elimination</a:t>
                      </a:r>
                    </a:p>
                  </a:txBody>
                  <a:tcPr anchor="ctr"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8DB82E"/>
                          </a:solidFill>
                        </a:rPr>
                        <a:t>Distribution</a:t>
                      </a:r>
                    </a:p>
                  </a:txBody>
                  <a:tcPr anchor="ctr">
                    <a:lnB w="12700" cap="flat" cmpd="sng" algn="ctr">
                      <a:solidFill>
                        <a:srgbClr val="70AD47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1861"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FF6600"/>
                          </a:solidFill>
                        </a:rPr>
                        <a:t>Permeability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b="1" dirty="0">
                        <a:solidFill>
                          <a:srgbClr val="FF66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FF6600"/>
                          </a:solidFill>
                        </a:rPr>
                        <a:t>Efflux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FF6600"/>
                          </a:solidFill>
                        </a:rPr>
                        <a:t>Aqueous solubility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accent5"/>
                          </a:solidFill>
                        </a:rPr>
                        <a:t>Renal excretion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accent5"/>
                          </a:solidFill>
                        </a:rPr>
                        <a:t>Metabolic stability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accent5"/>
                          </a:solidFill>
                        </a:rPr>
                        <a:t>Biliary  excretion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AD47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8DB82E"/>
                          </a:solidFill>
                        </a:rPr>
                        <a:t>Protein binding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70AD47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AD47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AD47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AD47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82E">
                        <a:alpha val="3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8DB82E"/>
                          </a:solidFill>
                        </a:rPr>
                        <a:t>Tissue binding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70AD47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AD47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AD47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AD47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82E">
                        <a:alpha val="38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50710">
                <a:tc gridSpan="4">
                  <a:txBody>
                    <a:bodyPr/>
                    <a:lstStyle/>
                    <a:p>
                      <a:pPr algn="ctr"/>
                      <a:r>
                        <a:rPr lang="en-US" sz="1800" b="1" dirty="0" err="1">
                          <a:solidFill>
                            <a:srgbClr val="FF6600"/>
                          </a:solidFill>
                        </a:rPr>
                        <a:t>fa</a:t>
                      </a:r>
                      <a:endParaRPr lang="en-US" sz="1800" b="1" dirty="0">
                        <a:solidFill>
                          <a:srgbClr val="FF6600"/>
                        </a:solidFill>
                      </a:endParaRPr>
                    </a:p>
                  </a:txBody>
                  <a:tcPr anchor="b">
                    <a:lnT w="1270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accent5"/>
                          </a:solidFill>
                        </a:rPr>
                        <a:t>Clearance (</a:t>
                      </a:r>
                      <a:r>
                        <a:rPr lang="en-US" sz="1800" b="1" dirty="0" err="1">
                          <a:solidFill>
                            <a:schemeClr val="accent5"/>
                          </a:solidFill>
                        </a:rPr>
                        <a:t>Cl</a:t>
                      </a:r>
                      <a:r>
                        <a:rPr lang="en-US" sz="1800" b="1" dirty="0">
                          <a:solidFill>
                            <a:schemeClr val="accent5"/>
                          </a:solidFill>
                        </a:rPr>
                        <a:t>)</a:t>
                      </a:r>
                    </a:p>
                  </a:txBody>
                  <a:tcPr anchor="b"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b="1" dirty="0" err="1">
                          <a:solidFill>
                            <a:srgbClr val="8DB82E"/>
                          </a:solidFill>
                        </a:rPr>
                        <a:t>Vd</a:t>
                      </a:r>
                      <a:endParaRPr lang="en-US" sz="1800" b="1" dirty="0">
                        <a:solidFill>
                          <a:srgbClr val="8DB82E"/>
                        </a:solidFill>
                      </a:endParaRPr>
                    </a:p>
                  </a:txBody>
                  <a:tcPr anchor="b">
                    <a:lnT w="12700" cap="flat" cmpd="sng" algn="ctr">
                      <a:solidFill>
                        <a:srgbClr val="70AD47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50710"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b="1" dirty="0"/>
                        <a:t>Bioavailability (F)</a:t>
                      </a:r>
                    </a:p>
                  </a:txBody>
                  <a:tcPr anchor="b"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b="1" dirty="0"/>
                    </a:p>
                  </a:txBody>
                  <a:tcPr anchor="b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b="1" dirty="0"/>
                        <a:t>Half-life (t</a:t>
                      </a:r>
                      <a:r>
                        <a:rPr lang="en-US" sz="1800" b="1" baseline="-25000" dirty="0"/>
                        <a:t>1/2</a:t>
                      </a:r>
                      <a:r>
                        <a:rPr lang="en-US" sz="1800" b="1" dirty="0"/>
                        <a:t>)</a:t>
                      </a:r>
                    </a:p>
                  </a:txBody>
                  <a:tcPr anchor="b"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cxnSp>
        <p:nvCxnSpPr>
          <p:cNvPr id="7" name="Straight Connector 6"/>
          <p:cNvCxnSpPr/>
          <p:nvPr/>
        </p:nvCxnSpPr>
        <p:spPr>
          <a:xfrm>
            <a:off x="4089941" y="3060756"/>
            <a:ext cx="0" cy="35894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7265607" y="3060756"/>
            <a:ext cx="0" cy="35894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9861469" y="3060756"/>
            <a:ext cx="0" cy="35894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4283211" y="3916712"/>
            <a:ext cx="621219" cy="48320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H="1">
            <a:off x="6574819" y="3916712"/>
            <a:ext cx="516796" cy="48320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7554964" y="3916712"/>
            <a:ext cx="648829" cy="48320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9335793" y="3916712"/>
            <a:ext cx="525677" cy="48320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4650429" y="4852844"/>
            <a:ext cx="2187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How much?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868516" y="4861204"/>
            <a:ext cx="2187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How often?</a:t>
            </a:r>
          </a:p>
        </p:txBody>
      </p:sp>
      <p:pic>
        <p:nvPicPr>
          <p:cNvPr id="65" name="Picture 64">
            <a:extLst>
              <a:ext uri="{FF2B5EF4-FFF2-40B4-BE49-F238E27FC236}">
                <a16:creationId xmlns:a16="http://schemas.microsoft.com/office/drawing/2014/main" id="{DF0C32CD-728C-E28D-216B-EBFB2FF37B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384" y="3913824"/>
            <a:ext cx="3451555" cy="2431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140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AD243-620F-104D-D722-009B51DEF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Chemical Properties</a:t>
            </a:r>
            <a:endParaRPr lang="en-Z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47C781-D554-C39E-99D1-BD34684E4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B42D1-C534-400D-BC72-5CE77A30CD5B}" type="slidenum">
              <a:rPr lang="en-ZA" smtClean="0"/>
              <a:t>13</a:t>
            </a:fld>
            <a:endParaRPr lang="en-ZA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FF0EE30-A9EE-0F01-E548-E9D3365562FF}"/>
              </a:ext>
            </a:extLst>
          </p:cNvPr>
          <p:cNvSpPr/>
          <p:nvPr/>
        </p:nvSpPr>
        <p:spPr>
          <a:xfrm>
            <a:off x="668841" y="2431707"/>
            <a:ext cx="3304452" cy="3546306"/>
          </a:xfrm>
          <a:prstGeom prst="rect">
            <a:avLst/>
          </a:prstGeom>
          <a:solidFill>
            <a:srgbClr val="CF3F1E">
              <a:alpha val="28000"/>
            </a:srgbClr>
          </a:solidFill>
          <a:ln w="12700" cmpd="sng">
            <a:solidFill>
              <a:srgbClr val="CF3F1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AA2BC105-CB66-9618-61E8-88BF42A47466}"/>
              </a:ext>
            </a:extLst>
          </p:cNvPr>
          <p:cNvSpPr txBox="1">
            <a:spLocks/>
          </p:cNvSpPr>
          <p:nvPr/>
        </p:nvSpPr>
        <p:spPr>
          <a:xfrm>
            <a:off x="871904" y="2501724"/>
            <a:ext cx="2962678" cy="30603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1800" kern="1200" smtClean="0">
                <a:solidFill>
                  <a:schemeClr val="tx1"/>
                </a:solidFill>
                <a:latin typeface="Roboto Light"/>
                <a:ea typeface="+mn-ea"/>
                <a:cs typeface="Roboto Light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500" kern="1200" smtClean="0">
                <a:solidFill>
                  <a:schemeClr val="tx1"/>
                </a:solidFill>
                <a:latin typeface="Roboto Light"/>
                <a:ea typeface="+mn-ea"/>
                <a:cs typeface="Roboto Light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350" kern="1200" smtClean="0">
                <a:solidFill>
                  <a:schemeClr val="tx1"/>
                </a:solidFill>
                <a:latin typeface="Roboto Light"/>
                <a:ea typeface="+mn-ea"/>
                <a:cs typeface="Roboto Light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350" kern="1200" smtClean="0">
                <a:solidFill>
                  <a:schemeClr val="tx1"/>
                </a:solidFill>
                <a:latin typeface="Roboto Light"/>
                <a:ea typeface="+mn-ea"/>
                <a:cs typeface="Roboto Light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350" kern="1200">
                <a:solidFill>
                  <a:schemeClr val="tx1"/>
                </a:solidFill>
                <a:latin typeface="Roboto Light"/>
                <a:ea typeface="+mn-ea"/>
                <a:cs typeface="Roboto Light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600" dirty="0">
                <a:latin typeface="+mn-lt"/>
              </a:rPr>
              <a:t>Topological polar surface area (TPSA)</a:t>
            </a:r>
          </a:p>
          <a:p>
            <a:pPr>
              <a:spcBef>
                <a:spcPts val="0"/>
              </a:spcBef>
            </a:pPr>
            <a:r>
              <a:rPr lang="en-US" sz="1600" dirty="0">
                <a:latin typeface="+mn-lt"/>
              </a:rPr>
              <a:t>Sum of surfaces of polar atoms (O, N, P)</a:t>
            </a:r>
          </a:p>
          <a:p>
            <a:pPr>
              <a:spcBef>
                <a:spcPts val="0"/>
              </a:spcBef>
            </a:pPr>
            <a:r>
              <a:rPr lang="en-US" sz="1600" dirty="0">
                <a:latin typeface="+mn-lt"/>
              </a:rPr>
              <a:t>Increasing polarity results in:</a:t>
            </a:r>
            <a:endParaRPr lang="en-US" sz="1600" dirty="0">
              <a:solidFill>
                <a:schemeClr val="accent6">
                  <a:lumMod val="75000"/>
                </a:schemeClr>
              </a:solidFill>
              <a:latin typeface="+mn-lt"/>
            </a:endParaRPr>
          </a:p>
          <a:p>
            <a:pPr>
              <a:buFont typeface="Calibri" panose="020F0502020204030204" pitchFamily="34" charset="0"/>
              <a:buChar char="↑"/>
            </a:pPr>
            <a:r>
              <a:rPr lang="en-US" sz="1600" dirty="0">
                <a:solidFill>
                  <a:schemeClr val="accent6"/>
                </a:solidFill>
                <a:latin typeface="+mn-lt"/>
              </a:rPr>
              <a:t> </a:t>
            </a:r>
            <a:r>
              <a:rPr lang="en-US" b="1" dirty="0">
                <a:solidFill>
                  <a:schemeClr val="accent6"/>
                </a:solidFill>
                <a:latin typeface="+mn-lt"/>
              </a:rPr>
              <a:t>Solubility</a:t>
            </a:r>
          </a:p>
          <a:p>
            <a:pPr>
              <a:buFont typeface="Calibri" panose="020F0502020204030204" pitchFamily="34" charset="0"/>
              <a:buChar char="↓"/>
            </a:pPr>
            <a:r>
              <a:rPr lang="en-US" b="1" dirty="0">
                <a:solidFill>
                  <a:srgbClr val="C00000"/>
                </a:solidFill>
                <a:latin typeface="+mn-lt"/>
              </a:rPr>
              <a:t> Permeability</a:t>
            </a:r>
            <a:endParaRPr lang="en-US" b="1" dirty="0">
              <a:solidFill>
                <a:schemeClr val="accent6"/>
              </a:solidFill>
              <a:latin typeface="+mn-lt"/>
            </a:endParaRPr>
          </a:p>
          <a:p>
            <a:pPr>
              <a:buFontTx/>
              <a:buChar char="↑"/>
            </a:pPr>
            <a:r>
              <a:rPr lang="en-US" b="1" dirty="0">
                <a:solidFill>
                  <a:schemeClr val="accent6"/>
                </a:solidFill>
                <a:latin typeface="+mn-lt"/>
              </a:rPr>
              <a:t> hERG</a:t>
            </a:r>
          </a:p>
          <a:p>
            <a:pPr marL="0" indent="0">
              <a:buNone/>
            </a:pPr>
            <a:endParaRPr lang="en-US" sz="1600" dirty="0">
              <a:latin typeface="+mn-lt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1C7D94-E77E-4457-F654-E013BB62C274}"/>
              </a:ext>
            </a:extLst>
          </p:cNvPr>
          <p:cNvSpPr/>
          <p:nvPr/>
        </p:nvSpPr>
        <p:spPr>
          <a:xfrm>
            <a:off x="697278" y="1590053"/>
            <a:ext cx="3276016" cy="584842"/>
          </a:xfrm>
          <a:prstGeom prst="rect">
            <a:avLst/>
          </a:prstGeom>
          <a:solidFill>
            <a:srgbClr val="DB562A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Polarity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05DBCC6-D40A-8483-811A-AF8FDCA308E6}"/>
              </a:ext>
            </a:extLst>
          </p:cNvPr>
          <p:cNvSpPr/>
          <p:nvPr/>
        </p:nvSpPr>
        <p:spPr>
          <a:xfrm>
            <a:off x="4472210" y="2431707"/>
            <a:ext cx="3304452" cy="3546306"/>
          </a:xfrm>
          <a:prstGeom prst="rect">
            <a:avLst/>
          </a:prstGeom>
          <a:solidFill>
            <a:schemeClr val="accent4">
              <a:lumMod val="40000"/>
              <a:lumOff val="60000"/>
              <a:alpha val="28000"/>
            </a:schemeClr>
          </a:solidFill>
          <a:ln w="12700" cmpd="sng">
            <a:solidFill>
              <a:schemeClr val="accent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2A309C1-91F1-9BC8-7D59-71556DADA048}"/>
              </a:ext>
            </a:extLst>
          </p:cNvPr>
          <p:cNvSpPr/>
          <p:nvPr/>
        </p:nvSpPr>
        <p:spPr>
          <a:xfrm>
            <a:off x="8218707" y="2431707"/>
            <a:ext cx="3304452" cy="3546306"/>
          </a:xfrm>
          <a:prstGeom prst="rect">
            <a:avLst/>
          </a:prstGeom>
          <a:solidFill>
            <a:schemeClr val="accent2">
              <a:alpha val="28000"/>
            </a:schemeClr>
          </a:solidFill>
          <a:ln w="12700" cmpd="sng"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E5821D0-073D-3379-367A-7F012361D155}"/>
              </a:ext>
            </a:extLst>
          </p:cNvPr>
          <p:cNvSpPr/>
          <p:nvPr/>
        </p:nvSpPr>
        <p:spPr>
          <a:xfrm>
            <a:off x="4472210" y="1590053"/>
            <a:ext cx="3276016" cy="58484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Lipophilicity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CF1ED5C-6E94-7B54-1438-CC7C83C0D7E6}"/>
              </a:ext>
            </a:extLst>
          </p:cNvPr>
          <p:cNvSpPr/>
          <p:nvPr/>
        </p:nvSpPr>
        <p:spPr>
          <a:xfrm>
            <a:off x="8218706" y="1620930"/>
            <a:ext cx="3276016" cy="58484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Basicity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AEC42E49-794C-257F-7EE5-7F6B685BF508}"/>
              </a:ext>
            </a:extLst>
          </p:cNvPr>
          <p:cNvSpPr txBox="1">
            <a:spLocks/>
          </p:cNvSpPr>
          <p:nvPr/>
        </p:nvSpPr>
        <p:spPr>
          <a:xfrm>
            <a:off x="4628879" y="2501724"/>
            <a:ext cx="2962678" cy="347628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1800" kern="1200" smtClean="0">
                <a:solidFill>
                  <a:schemeClr val="tx1"/>
                </a:solidFill>
                <a:latin typeface="Roboto Light"/>
                <a:ea typeface="+mn-ea"/>
                <a:cs typeface="Roboto Light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500" kern="1200" smtClean="0">
                <a:solidFill>
                  <a:schemeClr val="tx1"/>
                </a:solidFill>
                <a:latin typeface="Roboto Light"/>
                <a:ea typeface="+mn-ea"/>
                <a:cs typeface="Roboto Light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350" kern="1200" smtClean="0">
                <a:solidFill>
                  <a:schemeClr val="tx1"/>
                </a:solidFill>
                <a:latin typeface="Roboto Light"/>
                <a:ea typeface="+mn-ea"/>
                <a:cs typeface="Roboto Light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350" kern="1200" smtClean="0">
                <a:solidFill>
                  <a:schemeClr val="tx1"/>
                </a:solidFill>
                <a:latin typeface="Roboto Light"/>
                <a:ea typeface="+mn-ea"/>
                <a:cs typeface="Roboto Light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350" kern="1200">
                <a:solidFill>
                  <a:schemeClr val="tx1"/>
                </a:solidFill>
                <a:latin typeface="Roboto Light"/>
                <a:ea typeface="+mn-ea"/>
                <a:cs typeface="Roboto Light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600" dirty="0">
                <a:latin typeface="+mn-lt"/>
              </a:rPr>
              <a:t>Measured or calculated </a:t>
            </a:r>
            <a:r>
              <a:rPr lang="en-US" sz="1600" dirty="0" err="1">
                <a:latin typeface="+mn-lt"/>
              </a:rPr>
              <a:t>LogD</a:t>
            </a:r>
            <a:r>
              <a:rPr lang="en-US" sz="1600" dirty="0">
                <a:latin typeface="+mn-lt"/>
              </a:rPr>
              <a:t> or </a:t>
            </a:r>
            <a:r>
              <a:rPr lang="en-US" sz="1600" dirty="0" err="1">
                <a:latin typeface="+mn-lt"/>
              </a:rPr>
              <a:t>LogP</a:t>
            </a:r>
            <a:r>
              <a:rPr lang="en-US" sz="1600" dirty="0">
                <a:latin typeface="+mn-lt"/>
              </a:rPr>
              <a:t> </a:t>
            </a:r>
          </a:p>
          <a:p>
            <a:pPr>
              <a:spcBef>
                <a:spcPts val="0"/>
              </a:spcBef>
            </a:pPr>
            <a:r>
              <a:rPr lang="en-US" sz="1600" dirty="0">
                <a:latin typeface="+mn-lt"/>
              </a:rPr>
              <a:t>Ability to mix with oils/fats rather than water (partition coefficient)</a:t>
            </a:r>
          </a:p>
          <a:p>
            <a:pPr>
              <a:spcBef>
                <a:spcPts val="0"/>
              </a:spcBef>
            </a:pPr>
            <a:r>
              <a:rPr lang="en-US" sz="1600" dirty="0">
                <a:latin typeface="+mn-lt"/>
              </a:rPr>
              <a:t>Increasing lipophilicity results in:</a:t>
            </a:r>
          </a:p>
          <a:p>
            <a:pPr marL="461963" indent="-285750">
              <a:buFont typeface="Calibri" panose="020F0502020204030204" pitchFamily="34" charset="0"/>
              <a:buChar char="↓"/>
            </a:pPr>
            <a:r>
              <a:rPr lang="en-US" b="1" dirty="0">
                <a:solidFill>
                  <a:srgbClr val="C00000"/>
                </a:solidFill>
                <a:latin typeface="+mn-lt"/>
              </a:rPr>
              <a:t> Solubility</a:t>
            </a:r>
          </a:p>
          <a:p>
            <a:pPr marL="452438" indent="-276225">
              <a:buFont typeface="Calibri" panose="020F0502020204030204" pitchFamily="34" charset="0"/>
              <a:buChar char="↑"/>
            </a:pPr>
            <a:r>
              <a:rPr lang="en-US" b="1" dirty="0">
                <a:solidFill>
                  <a:schemeClr val="accent6"/>
                </a:solidFill>
                <a:latin typeface="+mn-lt"/>
              </a:rPr>
              <a:t> Permeability</a:t>
            </a:r>
          </a:p>
          <a:p>
            <a:pPr marL="452438" indent="-276225">
              <a:buFont typeface="Calibri" panose="020F0502020204030204" pitchFamily="34" charset="0"/>
              <a:buChar char="↑"/>
            </a:pPr>
            <a:r>
              <a:rPr lang="en-US" b="1" dirty="0">
                <a:solidFill>
                  <a:srgbClr val="C00000"/>
                </a:solidFill>
                <a:latin typeface="+mn-lt"/>
              </a:rPr>
              <a:t> Metabolism</a:t>
            </a:r>
          </a:p>
          <a:p>
            <a:pPr marL="461963" indent="-285750">
              <a:buFont typeface="Calibri" panose="020F0502020204030204" pitchFamily="34" charset="0"/>
              <a:buChar char="↓"/>
            </a:pPr>
            <a:r>
              <a:rPr lang="en-US" b="1" dirty="0">
                <a:solidFill>
                  <a:srgbClr val="C00000"/>
                </a:solidFill>
                <a:latin typeface="+mn-lt"/>
              </a:rPr>
              <a:t> hERG</a:t>
            </a:r>
          </a:p>
          <a:p>
            <a:pPr marL="452438" indent="-276225">
              <a:buFont typeface="Calibri" panose="020F0502020204030204" pitchFamily="34" charset="0"/>
              <a:buChar char="↑"/>
            </a:pPr>
            <a:r>
              <a:rPr lang="en-US" b="1" dirty="0">
                <a:solidFill>
                  <a:schemeClr val="accent6"/>
                </a:solidFill>
                <a:latin typeface="+mn-lt"/>
              </a:rPr>
              <a:t> Potency</a:t>
            </a: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BA7D0D6E-77F9-DCBD-0BD0-15F11D1DD705}"/>
              </a:ext>
            </a:extLst>
          </p:cNvPr>
          <p:cNvSpPr txBox="1">
            <a:spLocks/>
          </p:cNvSpPr>
          <p:nvPr/>
        </p:nvSpPr>
        <p:spPr>
          <a:xfrm>
            <a:off x="8357418" y="2667727"/>
            <a:ext cx="2962678" cy="30603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1800" kern="1200" smtClean="0">
                <a:solidFill>
                  <a:schemeClr val="tx1"/>
                </a:solidFill>
                <a:latin typeface="Roboto Light"/>
                <a:ea typeface="+mn-ea"/>
                <a:cs typeface="Roboto Light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500" kern="1200" smtClean="0">
                <a:solidFill>
                  <a:schemeClr val="tx1"/>
                </a:solidFill>
                <a:latin typeface="Roboto Light"/>
                <a:ea typeface="+mn-ea"/>
                <a:cs typeface="Roboto Light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350" kern="1200" smtClean="0">
                <a:solidFill>
                  <a:schemeClr val="tx1"/>
                </a:solidFill>
                <a:latin typeface="Roboto Light"/>
                <a:ea typeface="+mn-ea"/>
                <a:cs typeface="Roboto Light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350" kern="1200" smtClean="0">
                <a:solidFill>
                  <a:schemeClr val="tx1"/>
                </a:solidFill>
                <a:latin typeface="Roboto Light"/>
                <a:ea typeface="+mn-ea"/>
                <a:cs typeface="Roboto Light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350" kern="1200">
                <a:solidFill>
                  <a:schemeClr val="tx1"/>
                </a:solidFill>
                <a:latin typeface="Roboto Light"/>
                <a:ea typeface="+mn-ea"/>
                <a:cs typeface="Roboto Light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600" dirty="0" err="1">
                <a:latin typeface="+mn-lt"/>
              </a:rPr>
              <a:t>pKa</a:t>
            </a:r>
            <a:r>
              <a:rPr lang="en-US" sz="1600" dirty="0">
                <a:latin typeface="+mn-lt"/>
              </a:rPr>
              <a:t> is a measure of the strength of an acid (or base)</a:t>
            </a:r>
          </a:p>
          <a:p>
            <a:pPr>
              <a:spcBef>
                <a:spcPts val="0"/>
              </a:spcBef>
            </a:pPr>
            <a:r>
              <a:rPr lang="en-US" sz="1600" dirty="0">
                <a:latin typeface="+mn-lt"/>
              </a:rPr>
              <a:t>Adding ionizable group/increasing basicity results in:</a:t>
            </a:r>
            <a:endParaRPr lang="en-US" sz="1600" dirty="0">
              <a:solidFill>
                <a:schemeClr val="accent6">
                  <a:lumMod val="75000"/>
                </a:schemeClr>
              </a:solidFill>
              <a:latin typeface="+mn-lt"/>
            </a:endParaRPr>
          </a:p>
          <a:p>
            <a:pPr marL="452438" indent="-276225">
              <a:buFont typeface="Calibri" panose="020F0502020204030204" pitchFamily="34" charset="0"/>
              <a:buChar char="↑"/>
            </a:pPr>
            <a:r>
              <a:rPr lang="en-US" b="1" dirty="0">
                <a:solidFill>
                  <a:schemeClr val="accent6"/>
                </a:solidFill>
                <a:latin typeface="+mn-lt"/>
              </a:rPr>
              <a:t> Solubility</a:t>
            </a:r>
          </a:p>
          <a:p>
            <a:pPr marL="452438" indent="-276225">
              <a:buFont typeface="Calibri" panose="020F0502020204030204" pitchFamily="34" charset="0"/>
              <a:buChar char="↑"/>
            </a:pPr>
            <a:r>
              <a:rPr lang="en-US" b="1" dirty="0">
                <a:solidFill>
                  <a:schemeClr val="accent6"/>
                </a:solidFill>
                <a:latin typeface="+mn-lt"/>
              </a:rPr>
              <a:t> Permeability</a:t>
            </a:r>
          </a:p>
          <a:p>
            <a:pPr marL="461963" indent="-285750">
              <a:buFont typeface="Calibri" panose="020F0502020204030204" pitchFamily="34" charset="0"/>
              <a:buChar char="↓"/>
            </a:pPr>
            <a:r>
              <a:rPr lang="en-US" b="1" dirty="0">
                <a:solidFill>
                  <a:srgbClr val="C00000"/>
                </a:solidFill>
                <a:latin typeface="+mn-lt"/>
              </a:rPr>
              <a:t> hERG</a:t>
            </a:r>
          </a:p>
          <a:p>
            <a:pPr marL="0" indent="0">
              <a:buNone/>
            </a:pPr>
            <a:endParaRPr lang="en-US" dirty="0">
              <a:latin typeface="+mn-lt"/>
            </a:endParaRPr>
          </a:p>
          <a:p>
            <a:pPr marL="0" indent="0">
              <a:buNone/>
            </a:pPr>
            <a:endParaRPr lang="en-US" sz="1600" dirty="0">
              <a:latin typeface="+mn-lt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B110CD0-FF6D-A531-0851-F24F4F12696F}"/>
              </a:ext>
            </a:extLst>
          </p:cNvPr>
          <p:cNvGrpSpPr/>
          <p:nvPr/>
        </p:nvGrpSpPr>
        <p:grpSpPr>
          <a:xfrm>
            <a:off x="5126894" y="3888240"/>
            <a:ext cx="6617109" cy="2159790"/>
            <a:chOff x="5083278" y="4407131"/>
            <a:chExt cx="6096000" cy="1966193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CEC55B5-6C29-ECF2-5AE1-47EC3B30FAA3}"/>
                </a:ext>
              </a:extLst>
            </p:cNvPr>
            <p:cNvSpPr txBox="1"/>
            <p:nvPr/>
          </p:nvSpPr>
          <p:spPr>
            <a:xfrm>
              <a:off x="5083278" y="6096325"/>
              <a:ext cx="6096000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b="0" i="1" dirty="0">
                  <a:solidFill>
                    <a:srgbClr val="000000"/>
                  </a:solidFill>
                  <a:effectLst/>
                  <a:latin typeface="Roboto" panose="02000000000000000000" pitchFamily="2" charset="0"/>
                </a:rPr>
                <a:t>J. Med. Chem.</a:t>
              </a:r>
              <a:r>
                <a:rPr lang="en-US" sz="1200" b="0" i="0" dirty="0">
                  <a:solidFill>
                    <a:srgbClr val="000000"/>
                  </a:solidFill>
                  <a:effectLst/>
                  <a:latin typeface="Roboto" panose="02000000000000000000" pitchFamily="2" charset="0"/>
                </a:rPr>
                <a:t> 2020, 63, 21, 12156–1217</a:t>
              </a:r>
              <a:endParaRPr lang="en-ZA" sz="1200" dirty="0"/>
            </a:p>
          </p:txBody>
        </p:sp>
        <p:pic>
          <p:nvPicPr>
            <p:cNvPr id="17" name="Picture 16" descr="A picture containing chart&#10;&#10;Description automatically generated">
              <a:extLst>
                <a:ext uri="{FF2B5EF4-FFF2-40B4-BE49-F238E27FC236}">
                  <a16:creationId xmlns:a16="http://schemas.microsoft.com/office/drawing/2014/main" id="{13F78F67-7A82-363B-8AE3-0587921CDE2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87114" y="4407131"/>
              <a:ext cx="3063183" cy="15622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90798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5" grpId="0"/>
      <p:bldP spid="2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AD243-620F-104D-D722-009B51DEF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Chemical Properties</a:t>
            </a:r>
            <a:endParaRPr lang="en-Z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47C781-D554-C39E-99D1-BD34684E4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B42D1-C534-400D-BC72-5CE77A30CD5B}" type="slidenum">
              <a:rPr lang="en-ZA" smtClean="0"/>
              <a:t>14</a:t>
            </a:fld>
            <a:endParaRPr lang="en-ZA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FF0EE30-A9EE-0F01-E548-E9D3365562FF}"/>
              </a:ext>
            </a:extLst>
          </p:cNvPr>
          <p:cNvSpPr/>
          <p:nvPr/>
        </p:nvSpPr>
        <p:spPr>
          <a:xfrm>
            <a:off x="668841" y="2431707"/>
            <a:ext cx="3304452" cy="3546306"/>
          </a:xfrm>
          <a:prstGeom prst="rect">
            <a:avLst/>
          </a:prstGeom>
          <a:solidFill>
            <a:schemeClr val="accent1">
              <a:alpha val="28000"/>
            </a:schemeClr>
          </a:solidFill>
          <a:ln w="12700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AA2BC105-CB66-9618-61E8-88BF42A47466}"/>
              </a:ext>
            </a:extLst>
          </p:cNvPr>
          <p:cNvSpPr txBox="1">
            <a:spLocks/>
          </p:cNvSpPr>
          <p:nvPr/>
        </p:nvSpPr>
        <p:spPr>
          <a:xfrm>
            <a:off x="871904" y="2501724"/>
            <a:ext cx="2962678" cy="30603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1800" kern="1200" smtClean="0">
                <a:solidFill>
                  <a:schemeClr val="tx1"/>
                </a:solidFill>
                <a:latin typeface="Roboto Light"/>
                <a:ea typeface="+mn-ea"/>
                <a:cs typeface="Roboto Light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500" kern="1200" smtClean="0">
                <a:solidFill>
                  <a:schemeClr val="tx1"/>
                </a:solidFill>
                <a:latin typeface="Roboto Light"/>
                <a:ea typeface="+mn-ea"/>
                <a:cs typeface="Roboto Light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350" kern="1200" smtClean="0">
                <a:solidFill>
                  <a:schemeClr val="tx1"/>
                </a:solidFill>
                <a:latin typeface="Roboto Light"/>
                <a:ea typeface="+mn-ea"/>
                <a:cs typeface="Roboto Light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350" kern="1200" smtClean="0">
                <a:solidFill>
                  <a:schemeClr val="tx1"/>
                </a:solidFill>
                <a:latin typeface="Roboto Light"/>
                <a:ea typeface="+mn-ea"/>
                <a:cs typeface="Roboto Light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350" kern="1200">
                <a:solidFill>
                  <a:schemeClr val="tx1"/>
                </a:solidFill>
                <a:latin typeface="Roboto Light"/>
                <a:ea typeface="+mn-ea"/>
                <a:cs typeface="Roboto Light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600" dirty="0">
                <a:latin typeface="+mn-lt"/>
              </a:rPr>
              <a:t>HBD or HBA</a:t>
            </a:r>
          </a:p>
          <a:p>
            <a:pPr>
              <a:spcBef>
                <a:spcPts val="0"/>
              </a:spcBef>
            </a:pPr>
            <a:r>
              <a:rPr lang="en-US" sz="1600" dirty="0">
                <a:latin typeface="+mn-lt"/>
              </a:rPr>
              <a:t>Involved in binding interactions</a:t>
            </a:r>
          </a:p>
          <a:p>
            <a:pPr>
              <a:spcBef>
                <a:spcPts val="0"/>
              </a:spcBef>
            </a:pPr>
            <a:r>
              <a:rPr lang="en-US" sz="1600" dirty="0">
                <a:latin typeface="+mn-lt"/>
              </a:rPr>
              <a:t>Increasing H-bonding results in:</a:t>
            </a:r>
          </a:p>
          <a:p>
            <a:pPr>
              <a:buFont typeface="Calibri" panose="020F0502020204030204" pitchFamily="34" charset="0"/>
              <a:buChar char="↑"/>
            </a:pPr>
            <a:r>
              <a:rPr lang="en-US" sz="1600" b="1" dirty="0">
                <a:solidFill>
                  <a:schemeClr val="accent6"/>
                </a:solidFill>
                <a:latin typeface="+mn-lt"/>
              </a:rPr>
              <a:t> </a:t>
            </a:r>
            <a:r>
              <a:rPr lang="en-US" b="1" dirty="0">
                <a:solidFill>
                  <a:schemeClr val="accent6"/>
                </a:solidFill>
                <a:latin typeface="+mn-lt"/>
              </a:rPr>
              <a:t>Solubility</a:t>
            </a:r>
          </a:p>
          <a:p>
            <a:pPr>
              <a:buFont typeface="Calibri" panose="020F0502020204030204" pitchFamily="34" charset="0"/>
              <a:buChar char="↓"/>
            </a:pPr>
            <a:r>
              <a:rPr lang="en-US" b="1" dirty="0">
                <a:solidFill>
                  <a:srgbClr val="C00000"/>
                </a:solidFill>
                <a:latin typeface="+mn-lt"/>
              </a:rPr>
              <a:t> Permeability</a:t>
            </a:r>
            <a:endParaRPr lang="en-US" b="1" dirty="0">
              <a:solidFill>
                <a:schemeClr val="accent6">
                  <a:lumMod val="75000"/>
                </a:schemeClr>
              </a:solidFill>
              <a:latin typeface="+mn-lt"/>
            </a:endParaRPr>
          </a:p>
          <a:p>
            <a:pPr>
              <a:buFont typeface="Calibri" panose="020F0502020204030204" pitchFamily="34" charset="0"/>
              <a:buChar char="↑"/>
            </a:pPr>
            <a:r>
              <a:rPr lang="en-US" b="1" dirty="0">
                <a:solidFill>
                  <a:schemeClr val="accent6"/>
                </a:solidFill>
                <a:latin typeface="+mn-lt"/>
              </a:rPr>
              <a:t> hERG</a:t>
            </a:r>
          </a:p>
          <a:p>
            <a:pPr>
              <a:buFont typeface="Calibri" panose="020F0502020204030204" pitchFamily="34" charset="0"/>
              <a:buChar char="↑"/>
            </a:pPr>
            <a:r>
              <a:rPr lang="en-US" b="1" dirty="0">
                <a:solidFill>
                  <a:schemeClr val="accent6"/>
                </a:solidFill>
                <a:latin typeface="+mn-lt"/>
              </a:rPr>
              <a:t> Potency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1C7D94-E77E-4457-F654-E013BB62C274}"/>
              </a:ext>
            </a:extLst>
          </p:cNvPr>
          <p:cNvSpPr/>
          <p:nvPr/>
        </p:nvSpPr>
        <p:spPr>
          <a:xfrm>
            <a:off x="697278" y="1590053"/>
            <a:ext cx="3276016" cy="58484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Hydrogen Bonding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05DBCC6-D40A-8483-811A-AF8FDCA308E6}"/>
              </a:ext>
            </a:extLst>
          </p:cNvPr>
          <p:cNvSpPr/>
          <p:nvPr/>
        </p:nvSpPr>
        <p:spPr>
          <a:xfrm>
            <a:off x="4443774" y="2431707"/>
            <a:ext cx="3304452" cy="3546306"/>
          </a:xfrm>
          <a:prstGeom prst="rect">
            <a:avLst/>
          </a:prstGeom>
          <a:solidFill>
            <a:schemeClr val="accent6">
              <a:alpha val="28000"/>
            </a:schemeClr>
          </a:solidFill>
          <a:ln w="12700" cmpd="sng"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2A309C1-91F1-9BC8-7D59-71556DADA048}"/>
              </a:ext>
            </a:extLst>
          </p:cNvPr>
          <p:cNvSpPr/>
          <p:nvPr/>
        </p:nvSpPr>
        <p:spPr>
          <a:xfrm>
            <a:off x="8218707" y="2431707"/>
            <a:ext cx="3304452" cy="3546306"/>
          </a:xfrm>
          <a:prstGeom prst="rect">
            <a:avLst/>
          </a:prstGeom>
          <a:solidFill>
            <a:srgbClr val="7030A0">
              <a:alpha val="28000"/>
            </a:srgbClr>
          </a:solidFill>
          <a:ln w="12700" cmpd="sng">
            <a:solidFill>
              <a:srgbClr val="7030A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E5821D0-073D-3379-367A-7F012361D155}"/>
              </a:ext>
            </a:extLst>
          </p:cNvPr>
          <p:cNvSpPr/>
          <p:nvPr/>
        </p:nvSpPr>
        <p:spPr>
          <a:xfrm>
            <a:off x="4472210" y="1590053"/>
            <a:ext cx="3276016" cy="58484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Molecular Weight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CF1ED5C-6E94-7B54-1438-CC7C83C0D7E6}"/>
              </a:ext>
            </a:extLst>
          </p:cNvPr>
          <p:cNvSpPr/>
          <p:nvPr/>
        </p:nvSpPr>
        <p:spPr>
          <a:xfrm>
            <a:off x="8218706" y="1620930"/>
            <a:ext cx="3276016" cy="584842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Drug-Like Properties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AEC42E49-794C-257F-7EE5-7F6B685BF508}"/>
              </a:ext>
            </a:extLst>
          </p:cNvPr>
          <p:cNvSpPr txBox="1">
            <a:spLocks/>
          </p:cNvSpPr>
          <p:nvPr/>
        </p:nvSpPr>
        <p:spPr>
          <a:xfrm>
            <a:off x="4628879" y="2501724"/>
            <a:ext cx="2962678" cy="34762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1800" kern="1200" smtClean="0">
                <a:solidFill>
                  <a:schemeClr val="tx1"/>
                </a:solidFill>
                <a:latin typeface="Roboto Light"/>
                <a:ea typeface="+mn-ea"/>
                <a:cs typeface="Roboto Light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500" kern="1200" smtClean="0">
                <a:solidFill>
                  <a:schemeClr val="tx1"/>
                </a:solidFill>
                <a:latin typeface="Roboto Light"/>
                <a:ea typeface="+mn-ea"/>
                <a:cs typeface="Roboto Light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350" kern="1200" smtClean="0">
                <a:solidFill>
                  <a:schemeClr val="tx1"/>
                </a:solidFill>
                <a:latin typeface="Roboto Light"/>
                <a:ea typeface="+mn-ea"/>
                <a:cs typeface="Roboto Light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350" kern="1200" smtClean="0">
                <a:solidFill>
                  <a:schemeClr val="tx1"/>
                </a:solidFill>
                <a:latin typeface="Roboto Light"/>
                <a:ea typeface="+mn-ea"/>
                <a:cs typeface="Roboto Light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350" kern="1200">
                <a:solidFill>
                  <a:schemeClr val="tx1"/>
                </a:solidFill>
                <a:latin typeface="Roboto Light"/>
                <a:ea typeface="+mn-ea"/>
                <a:cs typeface="Roboto Light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600" dirty="0">
                <a:latin typeface="+mn-lt"/>
              </a:rPr>
              <a:t>Size of the molecule</a:t>
            </a:r>
          </a:p>
          <a:p>
            <a:pPr>
              <a:spcBef>
                <a:spcPts val="0"/>
              </a:spcBef>
            </a:pPr>
            <a:r>
              <a:rPr lang="en-US" sz="1600" dirty="0">
                <a:latin typeface="+mn-lt"/>
              </a:rPr>
              <a:t>Start small and get bigger</a:t>
            </a:r>
          </a:p>
          <a:p>
            <a:pPr>
              <a:spcBef>
                <a:spcPts val="0"/>
              </a:spcBef>
            </a:pPr>
            <a:r>
              <a:rPr lang="en-US" sz="1600" dirty="0">
                <a:latin typeface="+mn-lt"/>
              </a:rPr>
              <a:t>Increasing MW results in:</a:t>
            </a:r>
          </a:p>
          <a:p>
            <a:pPr marL="461963" indent="-285750">
              <a:buFont typeface="Calibri" panose="020F0502020204030204" pitchFamily="34" charset="0"/>
              <a:buChar char="↓"/>
            </a:pPr>
            <a:r>
              <a:rPr lang="en-US" b="1" dirty="0">
                <a:solidFill>
                  <a:srgbClr val="C00000"/>
                </a:solidFill>
                <a:latin typeface="+mn-lt"/>
              </a:rPr>
              <a:t> Solubility</a:t>
            </a:r>
          </a:p>
          <a:p>
            <a:pPr marL="461963" indent="-285750">
              <a:buFont typeface="Calibri" panose="020F0502020204030204" pitchFamily="34" charset="0"/>
              <a:buChar char="↓"/>
            </a:pPr>
            <a:r>
              <a:rPr lang="en-US" b="1" dirty="0">
                <a:solidFill>
                  <a:srgbClr val="C00000"/>
                </a:solidFill>
                <a:latin typeface="+mn-lt"/>
              </a:rPr>
              <a:t> Permeability</a:t>
            </a:r>
          </a:p>
          <a:p>
            <a:pPr marL="452438" indent="-276225">
              <a:buFont typeface="Calibri" panose="020F0502020204030204" pitchFamily="34" charset="0"/>
              <a:buChar char="↑"/>
            </a:pPr>
            <a:r>
              <a:rPr lang="en-US" b="1" dirty="0">
                <a:solidFill>
                  <a:schemeClr val="accent6"/>
                </a:solidFill>
                <a:latin typeface="+mn-lt"/>
              </a:rPr>
              <a:t> Potency</a:t>
            </a: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BA7D0D6E-77F9-DCBD-0BD0-15F11D1DD705}"/>
              </a:ext>
            </a:extLst>
          </p:cNvPr>
          <p:cNvSpPr txBox="1">
            <a:spLocks/>
          </p:cNvSpPr>
          <p:nvPr/>
        </p:nvSpPr>
        <p:spPr>
          <a:xfrm>
            <a:off x="8357418" y="2667727"/>
            <a:ext cx="2962678" cy="30603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1800" kern="1200" smtClean="0">
                <a:solidFill>
                  <a:schemeClr val="tx1"/>
                </a:solidFill>
                <a:latin typeface="Roboto Light"/>
                <a:ea typeface="+mn-ea"/>
                <a:cs typeface="Roboto Light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500" kern="1200" smtClean="0">
                <a:solidFill>
                  <a:schemeClr val="tx1"/>
                </a:solidFill>
                <a:latin typeface="Roboto Light"/>
                <a:ea typeface="+mn-ea"/>
                <a:cs typeface="Roboto Light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350" kern="1200" smtClean="0">
                <a:solidFill>
                  <a:schemeClr val="tx1"/>
                </a:solidFill>
                <a:latin typeface="Roboto Light"/>
                <a:ea typeface="+mn-ea"/>
                <a:cs typeface="Roboto Light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350" kern="1200" smtClean="0">
                <a:solidFill>
                  <a:schemeClr val="tx1"/>
                </a:solidFill>
                <a:latin typeface="Roboto Light"/>
                <a:ea typeface="+mn-ea"/>
                <a:cs typeface="Roboto Light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350" kern="1200">
                <a:solidFill>
                  <a:schemeClr val="tx1"/>
                </a:solidFill>
                <a:latin typeface="Roboto Light"/>
                <a:ea typeface="+mn-ea"/>
                <a:cs typeface="Roboto Light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2000" dirty="0">
                <a:latin typeface="+mn-lt"/>
              </a:rPr>
              <a:t>RO5 (Lipinski):</a:t>
            </a:r>
          </a:p>
          <a:p>
            <a:pPr lvl="1">
              <a:spcBef>
                <a:spcPts val="0"/>
              </a:spcBef>
            </a:pPr>
            <a:r>
              <a:rPr lang="pt-BR" sz="1600" dirty="0">
                <a:latin typeface="+mn-lt"/>
              </a:rPr>
              <a:t>H-bond donors &lt; 5</a:t>
            </a:r>
          </a:p>
          <a:p>
            <a:pPr lvl="1">
              <a:spcBef>
                <a:spcPts val="0"/>
              </a:spcBef>
            </a:pPr>
            <a:r>
              <a:rPr lang="pt-BR" sz="1600" dirty="0">
                <a:latin typeface="+mn-lt"/>
              </a:rPr>
              <a:t>N + O &lt; 10</a:t>
            </a:r>
          </a:p>
          <a:p>
            <a:pPr lvl="1">
              <a:spcBef>
                <a:spcPts val="0"/>
              </a:spcBef>
            </a:pPr>
            <a:r>
              <a:rPr lang="pt-BR" sz="1600" dirty="0">
                <a:latin typeface="+mn-lt"/>
              </a:rPr>
              <a:t>MW &lt; 500</a:t>
            </a:r>
          </a:p>
          <a:p>
            <a:pPr lvl="1">
              <a:spcBef>
                <a:spcPts val="0"/>
              </a:spcBef>
            </a:pPr>
            <a:r>
              <a:rPr lang="pt-BR" sz="1600" dirty="0">
                <a:latin typeface="+mn-lt"/>
              </a:rPr>
              <a:t>cLogP &lt; 5</a:t>
            </a:r>
          </a:p>
          <a:p>
            <a:pPr lvl="1">
              <a:spcBef>
                <a:spcPts val="0"/>
              </a:spcBef>
            </a:pPr>
            <a:endParaRPr lang="en-US" sz="1600" dirty="0">
              <a:latin typeface="+mn-lt"/>
            </a:endParaRPr>
          </a:p>
          <a:p>
            <a:pPr>
              <a:spcBef>
                <a:spcPts val="0"/>
              </a:spcBef>
            </a:pPr>
            <a:r>
              <a:rPr lang="en-US" sz="2000" dirty="0">
                <a:latin typeface="+mn-lt"/>
              </a:rPr>
              <a:t>RO3 (hits):</a:t>
            </a:r>
          </a:p>
          <a:p>
            <a:pPr lvl="1">
              <a:spcBef>
                <a:spcPts val="0"/>
              </a:spcBef>
            </a:pPr>
            <a:r>
              <a:rPr lang="pt-BR" sz="1600" dirty="0">
                <a:latin typeface="+mn-lt"/>
              </a:rPr>
              <a:t>H-bond donors &lt; 3</a:t>
            </a:r>
          </a:p>
          <a:p>
            <a:pPr lvl="1">
              <a:spcBef>
                <a:spcPts val="0"/>
              </a:spcBef>
            </a:pPr>
            <a:r>
              <a:rPr lang="pt-BR" sz="1600" dirty="0">
                <a:latin typeface="+mn-lt"/>
              </a:rPr>
              <a:t>N + O &lt; 6</a:t>
            </a:r>
          </a:p>
          <a:p>
            <a:pPr lvl="1">
              <a:spcBef>
                <a:spcPts val="0"/>
              </a:spcBef>
            </a:pPr>
            <a:r>
              <a:rPr lang="pt-BR" sz="1600" dirty="0">
                <a:latin typeface="+mn-lt"/>
              </a:rPr>
              <a:t>MW &lt; 300</a:t>
            </a:r>
          </a:p>
          <a:p>
            <a:pPr lvl="1">
              <a:spcBef>
                <a:spcPts val="0"/>
              </a:spcBef>
            </a:pPr>
            <a:r>
              <a:rPr lang="pt-BR" sz="1600" dirty="0">
                <a:latin typeface="+mn-lt"/>
              </a:rPr>
              <a:t>cLogP &lt; 3</a:t>
            </a:r>
          </a:p>
          <a:p>
            <a:pPr marL="457200" lvl="1" indent="0">
              <a:spcBef>
                <a:spcPts val="0"/>
              </a:spcBef>
              <a:buNone/>
            </a:pPr>
            <a:endParaRPr lang="en-US" sz="1600" dirty="0">
              <a:latin typeface="+mn-lt"/>
            </a:endParaRPr>
          </a:p>
          <a:p>
            <a:pPr marL="0" indent="0">
              <a:buNone/>
            </a:pPr>
            <a:endParaRPr lang="en-US" sz="2000" dirty="0">
              <a:latin typeface="+mn-lt"/>
            </a:endParaRPr>
          </a:p>
          <a:p>
            <a:pPr marL="0" indent="0">
              <a:buNone/>
            </a:pPr>
            <a:endParaRPr lang="en-US" sz="2000" dirty="0">
              <a:latin typeface="+mn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C83E282-0A71-DAAA-F0CA-D543863C8C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952" y="5231178"/>
            <a:ext cx="3834582" cy="1322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975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5" grpId="0"/>
      <p:bldP spid="2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3B7EF-DDCA-2B4E-352F-56B13CD38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 to Calculate Properties</a:t>
            </a:r>
            <a:endParaRPr lang="en-Z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564122-0E6C-E44F-F1F7-E40129DA86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200000"/>
              </a:lnSpc>
              <a:buNone/>
            </a:pPr>
            <a:r>
              <a:rPr lang="en-US" dirty="0"/>
              <a:t>Data Warrior</a:t>
            </a:r>
          </a:p>
          <a:p>
            <a:pPr marL="0" indent="0">
              <a:lnSpc>
                <a:spcPct val="200000"/>
              </a:lnSpc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AB1808-550A-519B-31AF-7A78DEB60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B42D1-C534-400D-BC72-5CE77A30CD5B}" type="slidenum">
              <a:rPr lang="en-ZA" smtClean="0"/>
              <a:t>15</a:t>
            </a:fld>
            <a:endParaRPr lang="en-ZA" dirty="0"/>
          </a:p>
        </p:txBody>
      </p:sp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502BA8A4-4746-286B-9283-B4120DFFC0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8961" y="3289642"/>
            <a:ext cx="3191447" cy="3139413"/>
          </a:xfrm>
          <a:prstGeom prst="rect">
            <a:avLst/>
          </a:prstGeom>
        </p:spPr>
      </p:pic>
      <p:pic>
        <p:nvPicPr>
          <p:cNvPr id="9" name="Picture 8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B974CE6F-131D-645C-74DF-C2AB8A7337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1231" y="1321536"/>
            <a:ext cx="4460977" cy="334573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593DF9A-4C43-F741-A902-BF2B08A4C9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0920" y="1178254"/>
            <a:ext cx="1023381" cy="1023381"/>
          </a:xfrm>
          <a:prstGeom prst="rect">
            <a:avLst/>
          </a:prstGeom>
        </p:spPr>
      </p:pic>
      <p:pic>
        <p:nvPicPr>
          <p:cNvPr id="16" name="Picture 15" descr="Logo&#10;&#10;Description automatically generated">
            <a:extLst>
              <a:ext uri="{FF2B5EF4-FFF2-40B4-BE49-F238E27FC236}">
                <a16:creationId xmlns:a16="http://schemas.microsoft.com/office/drawing/2014/main" id="{0D5877ED-1FA5-FE86-DB2F-E1E310FC5B5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250" y="3148331"/>
            <a:ext cx="2357876" cy="816276"/>
          </a:xfrm>
          <a:prstGeom prst="rect">
            <a:avLst/>
          </a:prstGeom>
        </p:spPr>
      </p:pic>
      <p:pic>
        <p:nvPicPr>
          <p:cNvPr id="18" name="Picture 17" descr="Logo, company name&#10;&#10;Description automatically generated">
            <a:extLst>
              <a:ext uri="{FF2B5EF4-FFF2-40B4-BE49-F238E27FC236}">
                <a16:creationId xmlns:a16="http://schemas.microsoft.com/office/drawing/2014/main" id="{B90E6E20-429A-B0E6-1C59-AEE1A02472C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7128" y="4866945"/>
            <a:ext cx="1394120" cy="1394120"/>
          </a:xfrm>
          <a:prstGeom prst="rect">
            <a:avLst/>
          </a:prstGeom>
        </p:spPr>
      </p:pic>
      <p:pic>
        <p:nvPicPr>
          <p:cNvPr id="20" name="Picture 19" descr="Logo&#10;&#10;Description automatically generated with medium confidence">
            <a:extLst>
              <a:ext uri="{FF2B5EF4-FFF2-40B4-BE49-F238E27FC236}">
                <a16:creationId xmlns:a16="http://schemas.microsoft.com/office/drawing/2014/main" id="{5CCB1265-2035-3B92-6AE8-32FDCB7B5C0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468" y="3924905"/>
            <a:ext cx="2399727" cy="1010067"/>
          </a:xfrm>
          <a:prstGeom prst="rect">
            <a:avLst/>
          </a:prstGeom>
        </p:spPr>
      </p:pic>
      <p:pic>
        <p:nvPicPr>
          <p:cNvPr id="22" name="Picture 21" descr="Logo&#10;&#10;Description automatically generated">
            <a:extLst>
              <a:ext uri="{FF2B5EF4-FFF2-40B4-BE49-F238E27FC236}">
                <a16:creationId xmlns:a16="http://schemas.microsoft.com/office/drawing/2014/main" id="{EC2AE8AC-0D0D-0869-38BD-6F067D68458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219326"/>
            <a:ext cx="2789734" cy="775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35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3A352-0051-882F-B3D5-FD9BC92A2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  <a:endParaRPr lang="en-Z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299DF0-BA08-8358-BDA6-A108627B97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B42D1-C534-400D-BC72-5CE77A30CD5B}" type="slidenum">
              <a:rPr lang="en-ZA" smtClean="0"/>
              <a:t>16</a:t>
            </a:fld>
            <a:endParaRPr lang="en-ZA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11E14AB-9FDD-A8E2-F177-F570DF5C6FDD}"/>
              </a:ext>
            </a:extLst>
          </p:cNvPr>
          <p:cNvSpPr/>
          <p:nvPr/>
        </p:nvSpPr>
        <p:spPr>
          <a:xfrm>
            <a:off x="5240595" y="3908053"/>
            <a:ext cx="1651818" cy="7819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1600" dirty="0"/>
              <a:t>Optimization</a:t>
            </a:r>
            <a:endParaRPr lang="en-ZA" sz="1600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67D666A-852C-A13F-0B61-2C0C207B3254}"/>
              </a:ext>
            </a:extLst>
          </p:cNvPr>
          <p:cNvSpPr/>
          <p:nvPr/>
        </p:nvSpPr>
        <p:spPr>
          <a:xfrm>
            <a:off x="7379109" y="3893573"/>
            <a:ext cx="1489588" cy="74054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Property</a:t>
            </a:r>
            <a:endParaRPr lang="en-ZA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A533469-021A-EBA5-3788-951CF912CC4F}"/>
              </a:ext>
            </a:extLst>
          </p:cNvPr>
          <p:cNvSpPr/>
          <p:nvPr/>
        </p:nvSpPr>
        <p:spPr>
          <a:xfrm>
            <a:off x="3143865" y="3852184"/>
            <a:ext cx="1366684" cy="7819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Activity</a:t>
            </a:r>
            <a:endParaRPr lang="en-ZA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0D750AE-A598-B906-74EB-E42A9DA85F7F}"/>
              </a:ext>
            </a:extLst>
          </p:cNvPr>
          <p:cNvSpPr/>
          <p:nvPr/>
        </p:nvSpPr>
        <p:spPr>
          <a:xfrm>
            <a:off x="9355392" y="1455174"/>
            <a:ext cx="1998407" cy="2290915"/>
          </a:xfrm>
          <a:prstGeom prst="roundRect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Solubility</a:t>
            </a:r>
          </a:p>
          <a:p>
            <a:pPr algn="ctr"/>
            <a:r>
              <a:rPr lang="en-US" dirty="0"/>
              <a:t>Permeability</a:t>
            </a:r>
          </a:p>
          <a:p>
            <a:pPr algn="ctr"/>
            <a:r>
              <a:rPr lang="en-US" dirty="0"/>
              <a:t>Binding</a:t>
            </a:r>
          </a:p>
          <a:p>
            <a:pPr algn="ctr"/>
            <a:r>
              <a:rPr lang="en-US" dirty="0" err="1"/>
              <a:t>LogD</a:t>
            </a:r>
            <a:endParaRPr lang="en-US" dirty="0"/>
          </a:p>
          <a:p>
            <a:pPr algn="ctr"/>
            <a:r>
              <a:rPr lang="en-US" dirty="0" err="1"/>
              <a:t>pKa</a:t>
            </a:r>
            <a:endParaRPr lang="en-US" dirty="0"/>
          </a:p>
          <a:p>
            <a:pPr algn="ctr"/>
            <a:r>
              <a:rPr lang="en-US" dirty="0"/>
              <a:t>Metabolism</a:t>
            </a:r>
          </a:p>
          <a:p>
            <a:pPr algn="ctr"/>
            <a:r>
              <a:rPr lang="en-US" dirty="0"/>
              <a:t>Toxicity</a:t>
            </a:r>
            <a:endParaRPr lang="en-ZA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E6015C64-9C88-AC30-8B58-136C55393B40}"/>
              </a:ext>
            </a:extLst>
          </p:cNvPr>
          <p:cNvSpPr/>
          <p:nvPr/>
        </p:nvSpPr>
        <p:spPr>
          <a:xfrm>
            <a:off x="9355392" y="5131906"/>
            <a:ext cx="2187048" cy="703540"/>
          </a:xfrm>
          <a:prstGeom prst="roundRect">
            <a:avLst>
              <a:gd name="adj" fmla="val 29245"/>
            </a:avLst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Pharmacokinetics</a:t>
            </a:r>
            <a:endParaRPr lang="en-ZA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F1AE3E0-2D87-EC2B-C7EF-597A56F3A0B7}"/>
              </a:ext>
            </a:extLst>
          </p:cNvPr>
          <p:cNvSpPr/>
          <p:nvPr/>
        </p:nvSpPr>
        <p:spPr>
          <a:xfrm>
            <a:off x="558238" y="2069151"/>
            <a:ext cx="2148349" cy="1216742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Biochemical Assay</a:t>
            </a:r>
          </a:p>
          <a:p>
            <a:pPr algn="ctr"/>
            <a:r>
              <a:rPr lang="en-US" dirty="0"/>
              <a:t>Whole-cell assay</a:t>
            </a:r>
            <a:endParaRPr lang="en-ZA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0499B6F-3265-4614-DE4C-7BCF480631D0}"/>
              </a:ext>
            </a:extLst>
          </p:cNvPr>
          <p:cNvSpPr/>
          <p:nvPr/>
        </p:nvSpPr>
        <p:spPr>
          <a:xfrm>
            <a:off x="558238" y="5131906"/>
            <a:ext cx="2106304" cy="703540"/>
          </a:xfrm>
          <a:prstGeom prst="roundRect">
            <a:avLst>
              <a:gd name="adj" fmla="val 25052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Animal Model</a:t>
            </a:r>
            <a:endParaRPr lang="en-ZA" dirty="0"/>
          </a:p>
        </p:txBody>
      </p:sp>
      <p:sp>
        <p:nvSpPr>
          <p:cNvPr id="13" name="Arrow: Curved Down 12">
            <a:extLst>
              <a:ext uri="{FF2B5EF4-FFF2-40B4-BE49-F238E27FC236}">
                <a16:creationId xmlns:a16="http://schemas.microsoft.com/office/drawing/2014/main" id="{974A6031-F592-5BED-CD4F-DAE6DA382BED}"/>
              </a:ext>
            </a:extLst>
          </p:cNvPr>
          <p:cNvSpPr/>
          <p:nvPr/>
        </p:nvSpPr>
        <p:spPr>
          <a:xfrm>
            <a:off x="6243484" y="3429000"/>
            <a:ext cx="1651818" cy="317089"/>
          </a:xfrm>
          <a:prstGeom prst="curvedDownArrow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>
              <a:solidFill>
                <a:schemeClr val="tx1"/>
              </a:solidFill>
            </a:endParaRPr>
          </a:p>
        </p:txBody>
      </p:sp>
      <p:sp>
        <p:nvSpPr>
          <p:cNvPr id="16" name="Arrow: Left 15">
            <a:extLst>
              <a:ext uri="{FF2B5EF4-FFF2-40B4-BE49-F238E27FC236}">
                <a16:creationId xmlns:a16="http://schemas.microsoft.com/office/drawing/2014/main" id="{E566ACC6-4063-9C58-E2DC-9D4764FDBBB9}"/>
              </a:ext>
            </a:extLst>
          </p:cNvPr>
          <p:cNvSpPr/>
          <p:nvPr/>
        </p:nvSpPr>
        <p:spPr>
          <a:xfrm rot="2588969">
            <a:off x="2836357" y="3222240"/>
            <a:ext cx="692390" cy="308844"/>
          </a:xfrm>
          <a:prstGeom prst="lef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7" name="Arrow: Left 16">
            <a:extLst>
              <a:ext uri="{FF2B5EF4-FFF2-40B4-BE49-F238E27FC236}">
                <a16:creationId xmlns:a16="http://schemas.microsoft.com/office/drawing/2014/main" id="{7F2A870E-81EA-5D23-2D84-4DB626B53968}"/>
              </a:ext>
            </a:extLst>
          </p:cNvPr>
          <p:cNvSpPr/>
          <p:nvPr/>
        </p:nvSpPr>
        <p:spPr>
          <a:xfrm rot="19486576">
            <a:off x="2787935" y="4863792"/>
            <a:ext cx="715673" cy="355929"/>
          </a:xfrm>
          <a:prstGeom prst="lef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8" name="Arrow: Left 17">
            <a:extLst>
              <a:ext uri="{FF2B5EF4-FFF2-40B4-BE49-F238E27FC236}">
                <a16:creationId xmlns:a16="http://schemas.microsoft.com/office/drawing/2014/main" id="{BF0967E4-66D9-4C28-0FCA-F8199CE1C2E6}"/>
              </a:ext>
            </a:extLst>
          </p:cNvPr>
          <p:cNvSpPr/>
          <p:nvPr/>
        </p:nvSpPr>
        <p:spPr>
          <a:xfrm rot="8206919">
            <a:off x="8467234" y="3339157"/>
            <a:ext cx="692390" cy="308844"/>
          </a:xfrm>
          <a:prstGeom prst="lef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9" name="Arrow: Left 18">
            <a:extLst>
              <a:ext uri="{FF2B5EF4-FFF2-40B4-BE49-F238E27FC236}">
                <a16:creationId xmlns:a16="http://schemas.microsoft.com/office/drawing/2014/main" id="{B05A69BC-D88E-3906-F19C-A95143520517}"/>
              </a:ext>
            </a:extLst>
          </p:cNvPr>
          <p:cNvSpPr/>
          <p:nvPr/>
        </p:nvSpPr>
        <p:spPr>
          <a:xfrm rot="12805693">
            <a:off x="8679068" y="4744185"/>
            <a:ext cx="692390" cy="308844"/>
          </a:xfrm>
          <a:prstGeom prst="lef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0" name="Arrow: Curved Down 19">
            <a:extLst>
              <a:ext uri="{FF2B5EF4-FFF2-40B4-BE49-F238E27FC236}">
                <a16:creationId xmlns:a16="http://schemas.microsoft.com/office/drawing/2014/main" id="{24D58DBE-50CC-7E2F-5169-04F8F0618D23}"/>
              </a:ext>
            </a:extLst>
          </p:cNvPr>
          <p:cNvSpPr/>
          <p:nvPr/>
        </p:nvSpPr>
        <p:spPr>
          <a:xfrm rot="10800000">
            <a:off x="6287728" y="4814817"/>
            <a:ext cx="1651818" cy="317089"/>
          </a:xfrm>
          <a:prstGeom prst="curvedDownArrow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>
              <a:solidFill>
                <a:schemeClr val="tx1"/>
              </a:solidFill>
            </a:endParaRPr>
          </a:p>
        </p:txBody>
      </p:sp>
      <p:sp>
        <p:nvSpPr>
          <p:cNvPr id="22" name="Arrow: Curved Down 21">
            <a:extLst>
              <a:ext uri="{FF2B5EF4-FFF2-40B4-BE49-F238E27FC236}">
                <a16:creationId xmlns:a16="http://schemas.microsoft.com/office/drawing/2014/main" id="{4C748536-9357-AA9F-ACF7-504160B4DAE4}"/>
              </a:ext>
            </a:extLst>
          </p:cNvPr>
          <p:cNvSpPr/>
          <p:nvPr/>
        </p:nvSpPr>
        <p:spPr>
          <a:xfrm flipH="1">
            <a:off x="4130085" y="3385981"/>
            <a:ext cx="1651818" cy="317089"/>
          </a:xfrm>
          <a:prstGeom prst="curvedDownArrow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>
              <a:solidFill>
                <a:schemeClr val="tx1"/>
              </a:solidFill>
            </a:endParaRPr>
          </a:p>
        </p:txBody>
      </p:sp>
      <p:sp>
        <p:nvSpPr>
          <p:cNvPr id="23" name="Arrow: Curved Down 22">
            <a:extLst>
              <a:ext uri="{FF2B5EF4-FFF2-40B4-BE49-F238E27FC236}">
                <a16:creationId xmlns:a16="http://schemas.microsoft.com/office/drawing/2014/main" id="{25ED3C41-05B6-8336-E7F1-A2768762FC2A}"/>
              </a:ext>
            </a:extLst>
          </p:cNvPr>
          <p:cNvSpPr/>
          <p:nvPr/>
        </p:nvSpPr>
        <p:spPr>
          <a:xfrm rot="10800000" flipH="1">
            <a:off x="4130085" y="4802792"/>
            <a:ext cx="1651818" cy="317089"/>
          </a:xfrm>
          <a:prstGeom prst="curvedDownArrow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>
              <a:solidFill>
                <a:schemeClr val="tx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DCD8D46-C109-C5AC-04DF-B91F9820D4EA}"/>
              </a:ext>
            </a:extLst>
          </p:cNvPr>
          <p:cNvSpPr txBox="1"/>
          <p:nvPr/>
        </p:nvSpPr>
        <p:spPr>
          <a:xfrm>
            <a:off x="5580090" y="5312608"/>
            <a:ext cx="10318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Redesign</a:t>
            </a:r>
            <a:endParaRPr lang="en-ZA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2EB9CE9-5E96-A4C1-9161-4C6C80D9451B}"/>
              </a:ext>
            </a:extLst>
          </p:cNvPr>
          <p:cNvSpPr txBox="1"/>
          <p:nvPr/>
        </p:nvSpPr>
        <p:spPr>
          <a:xfrm>
            <a:off x="5501902" y="2867535"/>
            <a:ext cx="1058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Synthesis</a:t>
            </a:r>
            <a:endParaRPr lang="en-ZA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E51D150-C0C0-529C-F5A8-81DFD74FFA4A}"/>
              </a:ext>
            </a:extLst>
          </p:cNvPr>
          <p:cNvSpPr txBox="1"/>
          <p:nvPr/>
        </p:nvSpPr>
        <p:spPr>
          <a:xfrm>
            <a:off x="9929895" y="1085842"/>
            <a:ext cx="849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In vitro</a:t>
            </a:r>
            <a:endParaRPr lang="en-ZA" i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6E43CA3-C72E-B80B-E4E1-98FE9ECC3095}"/>
              </a:ext>
            </a:extLst>
          </p:cNvPr>
          <p:cNvSpPr txBox="1"/>
          <p:nvPr/>
        </p:nvSpPr>
        <p:spPr>
          <a:xfrm>
            <a:off x="10054128" y="4697094"/>
            <a:ext cx="789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In vivo</a:t>
            </a:r>
            <a:endParaRPr lang="en-ZA" i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4FBEDD6-595A-EFDD-B544-D05FA5B3D0E6}"/>
              </a:ext>
            </a:extLst>
          </p:cNvPr>
          <p:cNvSpPr txBox="1"/>
          <p:nvPr/>
        </p:nvSpPr>
        <p:spPr>
          <a:xfrm>
            <a:off x="1180032" y="4796981"/>
            <a:ext cx="789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In vivo</a:t>
            </a:r>
            <a:endParaRPr lang="en-ZA" i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5E7A818-7DD2-A492-5496-119B79959131}"/>
              </a:ext>
            </a:extLst>
          </p:cNvPr>
          <p:cNvSpPr txBox="1"/>
          <p:nvPr/>
        </p:nvSpPr>
        <p:spPr>
          <a:xfrm>
            <a:off x="1180032" y="1731015"/>
            <a:ext cx="843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In vitro</a:t>
            </a:r>
            <a:endParaRPr lang="en-ZA" i="1" dirty="0"/>
          </a:p>
        </p:txBody>
      </p:sp>
      <p:pic>
        <p:nvPicPr>
          <p:cNvPr id="33" name="Picture 32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C0D2BA7C-1C14-32B1-1592-A39B86187A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2413" y="352837"/>
            <a:ext cx="1540390" cy="223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80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2" grpId="0" animBg="1"/>
      <p:bldP spid="23" grpId="0" animBg="1"/>
      <p:bldP spid="24" grpId="0"/>
      <p:bldP spid="25" grpId="0"/>
      <p:bldP spid="26" grpId="0"/>
      <p:bldP spid="27" grpId="0"/>
      <p:bldP spid="28" grpId="0"/>
      <p:bldP spid="2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C99CB10F-1E4D-561E-B57A-5DC933590E9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ZA" dirty="0"/>
              <a:t>Bringing data science and AI/ML tools to infectious disease research</a:t>
            </a:r>
          </a:p>
          <a:p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F7FD45-D093-D3E4-A83E-E958EA554899}"/>
              </a:ext>
            </a:extLst>
          </p:cNvPr>
          <p:cNvSpPr txBox="1"/>
          <p:nvPr/>
        </p:nvSpPr>
        <p:spPr>
          <a:xfrm>
            <a:off x="2643353" y="3317379"/>
            <a:ext cx="78518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ZA" sz="3200" b="0" dirty="0">
                <a:solidFill>
                  <a:srgbClr val="9FCC3A"/>
                </a:solidFill>
              </a:rPr>
              <a:t>Session 1: Applications of AI in Drug Discovery</a:t>
            </a:r>
            <a:endParaRPr lang="en-ZA" sz="32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0273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D6D92E-81DC-5F86-FCE8-4B201AEF5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AI/ML in Drug Discovery</a:t>
            </a:r>
            <a:endParaRPr lang="en-Z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54D65D-5F3C-BF33-3C0F-34DBA02939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B42D1-C534-400D-BC72-5CE77A30CD5B}" type="slidenum">
              <a:rPr lang="en-ZA" smtClean="0"/>
              <a:t>18</a:t>
            </a:fld>
            <a:endParaRPr lang="en-ZA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829E549-6170-320E-95AB-166DF5563771}"/>
              </a:ext>
            </a:extLst>
          </p:cNvPr>
          <p:cNvSpPr txBox="1"/>
          <p:nvPr/>
        </p:nvSpPr>
        <p:spPr>
          <a:xfrm>
            <a:off x="3047999" y="618611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ZA" dirty="0"/>
              <a:t>Molecular Diversity (2021) 25:1315-1360.</a:t>
            </a:r>
          </a:p>
        </p:txBody>
      </p:sp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4C0F1841-E332-F380-6DA1-EF9A26E19E5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16" t="2436" r="1124" b="25961"/>
          <a:stretch/>
        </p:blipFill>
        <p:spPr>
          <a:xfrm>
            <a:off x="3752849" y="1071500"/>
            <a:ext cx="4686301" cy="4910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6594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1136B8-565C-AB14-0505-487D2DA15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8059" y="365126"/>
            <a:ext cx="6827635" cy="598702"/>
          </a:xfrm>
        </p:spPr>
        <p:txBody>
          <a:bodyPr/>
          <a:lstStyle/>
          <a:p>
            <a:r>
              <a:rPr lang="en-ZA" dirty="0" err="1"/>
              <a:t>Ersilia</a:t>
            </a:r>
            <a:r>
              <a:rPr lang="en-ZA" dirty="0"/>
              <a:t> Collaboration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91F9E9-4E3E-D6B2-471C-34C97F5F85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B42D1-C534-400D-BC72-5CE77A30CD5B}" type="slidenum">
              <a:rPr lang="en-ZA" smtClean="0"/>
              <a:t>19</a:t>
            </a:fld>
            <a:endParaRPr lang="en-ZA" dirty="0"/>
          </a:p>
        </p:txBody>
      </p:sp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4336EC42-736B-7633-14F3-E10A2FEF683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96"/>
          <a:stretch/>
        </p:blipFill>
        <p:spPr>
          <a:xfrm>
            <a:off x="6298249" y="1902071"/>
            <a:ext cx="4273334" cy="2843026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0B654936-59A3-5994-C27E-5228995E33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0800" y="5148670"/>
            <a:ext cx="10590400" cy="1406776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US" dirty="0"/>
              <a:t>Automated ML pipeline for drug discovery assays.</a:t>
            </a:r>
          </a:p>
          <a:p>
            <a:pPr>
              <a:lnSpc>
                <a:spcPct val="150000"/>
              </a:lnSpc>
            </a:pPr>
            <a:r>
              <a:rPr lang="en-US" dirty="0"/>
              <a:t>Models assembled into a virtual screening cascade.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B143981-8591-88FD-868A-86D42E78CAB8}"/>
              </a:ext>
            </a:extLst>
          </p:cNvPr>
          <p:cNvSpPr txBox="1"/>
          <p:nvPr/>
        </p:nvSpPr>
        <p:spPr>
          <a:xfrm>
            <a:off x="7348593" y="1563517"/>
            <a:ext cx="26397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Virtual Screening Cascade</a:t>
            </a:r>
            <a:endParaRPr lang="en-ZA" b="1" u="sng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745512F-0013-AFC5-0D30-C82B2274D040}"/>
              </a:ext>
            </a:extLst>
          </p:cNvPr>
          <p:cNvSpPr txBox="1"/>
          <p:nvPr/>
        </p:nvSpPr>
        <p:spPr>
          <a:xfrm>
            <a:off x="9278088" y="4358486"/>
            <a:ext cx="20056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(Manuscript in progress)</a:t>
            </a:r>
            <a:endParaRPr lang="en-ZA" sz="1400" b="1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4759584-7863-8A3E-2A3C-5A3C6257E3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68" t="15238" r="45203" b="26803"/>
          <a:stretch/>
        </p:blipFill>
        <p:spPr bwMode="auto">
          <a:xfrm>
            <a:off x="800800" y="1875451"/>
            <a:ext cx="4127242" cy="2789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09B2F74-DD65-EFEE-2AEA-70AD89BB358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115"/>
          <a:stretch/>
        </p:blipFill>
        <p:spPr>
          <a:xfrm>
            <a:off x="515759" y="233103"/>
            <a:ext cx="1412300" cy="70028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B1484F9-ADC7-CE83-D61D-AF06808B1E7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115"/>
          <a:stretch/>
        </p:blipFill>
        <p:spPr>
          <a:xfrm>
            <a:off x="7610802" y="207866"/>
            <a:ext cx="1215597" cy="602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2809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1BFAA9-3C9C-A986-1639-721C58EB3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  <a:endParaRPr lang="en-Z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B76462-9023-FD41-D275-9318DD15F5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Drug discovery pipeline</a:t>
            </a:r>
          </a:p>
          <a:p>
            <a:r>
              <a:rPr lang="en-US" dirty="0"/>
              <a:t>Screening methods</a:t>
            </a:r>
          </a:p>
          <a:p>
            <a:r>
              <a:rPr lang="en-US" dirty="0"/>
              <a:t>Intro to ADME/DMPK</a:t>
            </a:r>
          </a:p>
          <a:p>
            <a:r>
              <a:rPr lang="en-US" dirty="0"/>
              <a:t>Chemical properties</a:t>
            </a:r>
          </a:p>
          <a:p>
            <a:r>
              <a:rPr lang="en-US" dirty="0"/>
              <a:t>Examples of AI/ML at H3D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6176E0-6056-59DB-1A0C-E1EE4B195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B42D1-C534-400D-BC72-5CE77A30CD5B}" type="slidenum">
              <a:rPr lang="en-ZA" smtClean="0"/>
              <a:t>2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2234584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F78FA1-A90D-A304-C7EF-C90583A0A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AI/ML Virtual Screening</a:t>
            </a:r>
            <a:endParaRPr lang="en-Z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3A4E33-98BE-DE49-F4A3-6C617680B5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0800" y="5129760"/>
            <a:ext cx="10590400" cy="1406776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120000"/>
              </a:lnSpc>
            </a:pPr>
            <a:r>
              <a:rPr lang="en-US" dirty="0" err="1"/>
              <a:t>Visualise</a:t>
            </a:r>
            <a:r>
              <a:rPr lang="en-US" dirty="0"/>
              <a:t> chemical diversity between datasets.</a:t>
            </a:r>
          </a:p>
          <a:p>
            <a:pPr>
              <a:lnSpc>
                <a:spcPct val="120000"/>
              </a:lnSpc>
            </a:pPr>
            <a:r>
              <a:rPr lang="en-US" dirty="0"/>
              <a:t>AI/ML based virtual screening for new chemical hits</a:t>
            </a:r>
            <a:br>
              <a:rPr lang="en-US" dirty="0"/>
            </a:br>
            <a:r>
              <a:rPr lang="en-US" dirty="0"/>
              <a:t>in malaria, tuberculosis and AMR.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06E6B0-F324-9EC5-73DD-F98B97BCC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B42D1-C534-400D-BC72-5CE77A30CD5B}" type="slidenum">
              <a:rPr lang="en-ZA" smtClean="0"/>
              <a:t>20</a:t>
            </a:fld>
            <a:endParaRPr lang="en-ZA" dirty="0"/>
          </a:p>
        </p:txBody>
      </p:sp>
      <p:pic>
        <p:nvPicPr>
          <p:cNvPr id="8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7F1F3EBC-278E-A2DA-9F1F-31C4869368F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8856" y="2358884"/>
            <a:ext cx="2536012" cy="2536012"/>
          </a:xfrm>
          <a:prstGeom prst="rect">
            <a:avLst/>
          </a:prstGeom>
        </p:spPr>
      </p:pic>
      <p:pic>
        <p:nvPicPr>
          <p:cNvPr id="10" name="Picture 9" descr="Chart, scatter chart&#10;&#10;Description automatically generated">
            <a:extLst>
              <a:ext uri="{FF2B5EF4-FFF2-40B4-BE49-F238E27FC236}">
                <a16:creationId xmlns:a16="http://schemas.microsoft.com/office/drawing/2014/main" id="{59537EC4-9EA0-1065-EDC6-CB32D78DA55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44" y="2355190"/>
            <a:ext cx="2536012" cy="253601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B93DD5F-91B7-EACA-0CB0-BA8B49307F7B}"/>
              </a:ext>
            </a:extLst>
          </p:cNvPr>
          <p:cNvSpPr txBox="1"/>
          <p:nvPr/>
        </p:nvSpPr>
        <p:spPr>
          <a:xfrm>
            <a:off x="974008" y="2066496"/>
            <a:ext cx="18336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H3D </a:t>
            </a:r>
            <a:r>
              <a:rPr lang="en-US" sz="1600" b="1" i="1" dirty="0"/>
              <a:t>Plasmodium</a:t>
            </a:r>
            <a:r>
              <a:rPr lang="en-US" sz="1600" b="1" dirty="0"/>
              <a:t> Library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2E09E56-4F5F-CF48-6D89-36E5FC3B5198}"/>
              </a:ext>
            </a:extLst>
          </p:cNvPr>
          <p:cNvGrpSpPr/>
          <p:nvPr/>
        </p:nvGrpSpPr>
        <p:grpSpPr>
          <a:xfrm>
            <a:off x="1892749" y="1280749"/>
            <a:ext cx="7965937" cy="361951"/>
            <a:chOff x="413544" y="1124635"/>
            <a:chExt cx="7965937" cy="361951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379A443D-E511-D1A0-6B7B-0307355C940F}"/>
                </a:ext>
              </a:extLst>
            </p:cNvPr>
            <p:cNvGrpSpPr/>
            <p:nvPr/>
          </p:nvGrpSpPr>
          <p:grpSpPr>
            <a:xfrm>
              <a:off x="1738029" y="1124635"/>
              <a:ext cx="6641452" cy="361951"/>
              <a:chOff x="1259983" y="1763793"/>
              <a:chExt cx="6062345" cy="482602"/>
            </a:xfrm>
          </p:grpSpPr>
          <p:sp>
            <p:nvSpPr>
              <p:cNvPr id="15" name="Chevron 9">
                <a:extLst>
                  <a:ext uri="{FF2B5EF4-FFF2-40B4-BE49-F238E27FC236}">
                    <a16:creationId xmlns:a16="http://schemas.microsoft.com/office/drawing/2014/main" id="{FAF32A4F-D127-C61E-1042-DB24432C4CEB}"/>
                  </a:ext>
                </a:extLst>
              </p:cNvPr>
              <p:cNvSpPr/>
              <p:nvPr/>
            </p:nvSpPr>
            <p:spPr bwMode="auto">
              <a:xfrm>
                <a:off x="5961421" y="1766728"/>
                <a:ext cx="1360907" cy="478076"/>
              </a:xfrm>
              <a:prstGeom prst="chevron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28575">
                <a:solidFill>
                  <a:schemeClr val="accent2">
                    <a:lumMod val="5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pPr algn="ctr">
                  <a:defRPr/>
                </a:pPr>
                <a:r>
                  <a:rPr lang="en-GB" sz="1200" b="1" dirty="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rPr>
                  <a:t>Pre-clinical</a:t>
                </a:r>
              </a:p>
              <a:p>
                <a:pPr algn="ctr">
                  <a:defRPr/>
                </a:pPr>
                <a:r>
                  <a:rPr lang="en-GB" sz="1200" b="1" dirty="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rPr>
                  <a:t>development</a:t>
                </a:r>
              </a:p>
            </p:txBody>
          </p:sp>
          <p:sp>
            <p:nvSpPr>
              <p:cNvPr id="16" name="Chevron 8">
                <a:extLst>
                  <a:ext uri="{FF2B5EF4-FFF2-40B4-BE49-F238E27FC236}">
                    <a16:creationId xmlns:a16="http://schemas.microsoft.com/office/drawing/2014/main" id="{27E1DD94-A9CB-BC2E-A642-99FE98B20A89}"/>
                  </a:ext>
                </a:extLst>
              </p:cNvPr>
              <p:cNvSpPr/>
              <p:nvPr/>
            </p:nvSpPr>
            <p:spPr bwMode="auto">
              <a:xfrm>
                <a:off x="4394275" y="1766728"/>
                <a:ext cx="1478743" cy="479667"/>
              </a:xfrm>
              <a:prstGeom prst="chevron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8575">
                <a:solidFill>
                  <a:schemeClr val="accent2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pPr algn="ctr">
                  <a:defRPr/>
                </a:pPr>
                <a:r>
                  <a:rPr lang="en-GB" sz="1200" b="1" dirty="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rPr>
                  <a:t>Lead Optimisation</a:t>
                </a:r>
              </a:p>
            </p:txBody>
          </p:sp>
          <p:sp>
            <p:nvSpPr>
              <p:cNvPr id="17" name="Chevron 7">
                <a:extLst>
                  <a:ext uri="{FF2B5EF4-FFF2-40B4-BE49-F238E27FC236}">
                    <a16:creationId xmlns:a16="http://schemas.microsoft.com/office/drawing/2014/main" id="{67A2D028-A0F6-194E-CDA2-19640140E241}"/>
                  </a:ext>
                </a:extLst>
              </p:cNvPr>
              <p:cNvSpPr/>
              <p:nvPr/>
            </p:nvSpPr>
            <p:spPr bwMode="auto">
              <a:xfrm>
                <a:off x="2827129" y="1767996"/>
                <a:ext cx="1478743" cy="478077"/>
              </a:xfrm>
              <a:prstGeom prst="chevron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28575">
                <a:solidFill>
                  <a:schemeClr val="accent2">
                    <a:lumMod val="5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pPr algn="ctr">
                  <a:defRPr/>
                </a:pPr>
                <a:r>
                  <a:rPr lang="en-GB" sz="1200" b="1" dirty="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rPr>
                  <a:t>Hit to Lead</a:t>
                </a:r>
              </a:p>
            </p:txBody>
          </p:sp>
          <p:sp>
            <p:nvSpPr>
              <p:cNvPr id="18" name="Chevron 6">
                <a:extLst>
                  <a:ext uri="{FF2B5EF4-FFF2-40B4-BE49-F238E27FC236}">
                    <a16:creationId xmlns:a16="http://schemas.microsoft.com/office/drawing/2014/main" id="{A9A2441A-F8F3-E4F4-3E59-E56F6EC07722}"/>
                  </a:ext>
                </a:extLst>
              </p:cNvPr>
              <p:cNvSpPr/>
              <p:nvPr/>
            </p:nvSpPr>
            <p:spPr bwMode="auto">
              <a:xfrm>
                <a:off x="1259983" y="1763793"/>
                <a:ext cx="1478743" cy="481010"/>
              </a:xfrm>
              <a:prstGeom prst="chevron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8575">
                <a:solidFill>
                  <a:schemeClr val="accent2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pPr algn="ctr">
                  <a:defRPr/>
                </a:pPr>
                <a:r>
                  <a:rPr lang="en-GB" sz="1200" b="1" dirty="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rPr>
                  <a:t>Formal Hit </a:t>
                </a:r>
              </a:p>
              <a:p>
                <a:pPr algn="ctr">
                  <a:defRPr/>
                </a:pPr>
                <a:r>
                  <a:rPr lang="en-GB" sz="1200" b="1" dirty="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rPr>
                  <a:t>Assessment</a:t>
                </a:r>
              </a:p>
            </p:txBody>
          </p:sp>
        </p:grpSp>
        <p:sp>
          <p:nvSpPr>
            <p:cNvPr id="14" name="Chevron 7">
              <a:extLst>
                <a:ext uri="{FF2B5EF4-FFF2-40B4-BE49-F238E27FC236}">
                  <a16:creationId xmlns:a16="http://schemas.microsoft.com/office/drawing/2014/main" id="{D4E9033F-1286-E4B1-60C4-FBC018A468F1}"/>
                </a:ext>
              </a:extLst>
            </p:cNvPr>
            <p:cNvSpPr/>
            <p:nvPr/>
          </p:nvSpPr>
          <p:spPr bwMode="auto">
            <a:xfrm>
              <a:off x="413544" y="1125372"/>
              <a:ext cx="1227637" cy="360020"/>
            </a:xfrm>
            <a:prstGeom prst="chevron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>
              <a:solidFill>
                <a:schemeClr val="accent2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>
                <a:defRPr/>
              </a:pPr>
              <a:r>
                <a:rPr lang="en-GB" sz="1200" b="1" dirty="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rPr>
                <a:t>Screening</a:t>
              </a:r>
            </a:p>
          </p:txBody>
        </p:sp>
      </p:grpSp>
      <p:sp>
        <p:nvSpPr>
          <p:cNvPr id="19" name="Frame 18">
            <a:extLst>
              <a:ext uri="{FF2B5EF4-FFF2-40B4-BE49-F238E27FC236}">
                <a16:creationId xmlns:a16="http://schemas.microsoft.com/office/drawing/2014/main" id="{9DE0083F-8B30-2EC3-B2CC-DD7E938B3AB5}"/>
              </a:ext>
            </a:extLst>
          </p:cNvPr>
          <p:cNvSpPr/>
          <p:nvPr/>
        </p:nvSpPr>
        <p:spPr>
          <a:xfrm>
            <a:off x="2065009" y="1260141"/>
            <a:ext cx="867618" cy="404660"/>
          </a:xfrm>
          <a:prstGeom prst="frame">
            <a:avLst>
              <a:gd name="adj1" fmla="val 8176"/>
            </a:avLst>
          </a:prstGeom>
          <a:solidFill>
            <a:srgbClr val="FF00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>
              <a:solidFill>
                <a:schemeClr val="tx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2364B0F-7112-B73B-FEAF-B4EF255FB303}"/>
              </a:ext>
            </a:extLst>
          </p:cNvPr>
          <p:cNvSpPr txBox="1"/>
          <p:nvPr/>
        </p:nvSpPr>
        <p:spPr>
          <a:xfrm>
            <a:off x="3594687" y="2066496"/>
            <a:ext cx="18336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i="1" dirty="0"/>
              <a:t>Plasmodium</a:t>
            </a:r>
            <a:r>
              <a:rPr lang="en-US" sz="1600" b="1" dirty="0"/>
              <a:t> Screening Library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EA78B64-0F54-2D0C-2518-0BC4F44988EE}"/>
              </a:ext>
            </a:extLst>
          </p:cNvPr>
          <p:cNvGrpSpPr/>
          <p:nvPr/>
        </p:nvGrpSpPr>
        <p:grpSpPr>
          <a:xfrm>
            <a:off x="6650930" y="2331347"/>
            <a:ext cx="3991433" cy="2682566"/>
            <a:chOff x="6991357" y="2291439"/>
            <a:chExt cx="3991433" cy="2682566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16AA061-E42B-DDC2-33C6-489BEC7C21B4}"/>
                </a:ext>
              </a:extLst>
            </p:cNvPr>
            <p:cNvSpPr txBox="1"/>
            <p:nvPr/>
          </p:nvSpPr>
          <p:spPr>
            <a:xfrm rot="16200000">
              <a:off x="6463264" y="3173648"/>
              <a:ext cx="148707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b="1" u="sng" dirty="0"/>
                <a:t>H3D Model Score</a:t>
              </a:r>
            </a:p>
            <a:p>
              <a:pPr algn="ctr"/>
              <a:r>
                <a:rPr lang="en-US" sz="1100" dirty="0"/>
                <a:t>(Bigger score is better)</a:t>
              </a:r>
              <a:endParaRPr lang="en-ZA" sz="1100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E8BE839-2E4F-A923-0466-E085C166298C}"/>
                </a:ext>
              </a:extLst>
            </p:cNvPr>
            <p:cNvSpPr txBox="1"/>
            <p:nvPr/>
          </p:nvSpPr>
          <p:spPr>
            <a:xfrm>
              <a:off x="8457066" y="4543118"/>
              <a:ext cx="1529586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b="1" u="sng" dirty="0"/>
                <a:t>Literature Model Score</a:t>
              </a:r>
            </a:p>
            <a:p>
              <a:pPr algn="ctr"/>
              <a:r>
                <a:rPr lang="en-US" sz="1100" dirty="0"/>
                <a:t>(Bigger score is better)</a:t>
              </a:r>
              <a:endParaRPr lang="en-ZA" sz="1100" dirty="0"/>
            </a:p>
          </p:txBody>
        </p:sp>
        <p:pic>
          <p:nvPicPr>
            <p:cNvPr id="30" name="Picture 29" descr="Graphical user interface&#10;&#10;Description automatically generated with medium confidence">
              <a:extLst>
                <a:ext uri="{FF2B5EF4-FFF2-40B4-BE49-F238E27FC236}">
                  <a16:creationId xmlns:a16="http://schemas.microsoft.com/office/drawing/2014/main" id="{29F018E2-0920-604B-4C56-BFE4DADF307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60930" y="2600409"/>
              <a:ext cx="3521860" cy="1953510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B4CC326-F5B5-4710-94F4-92245E872014}"/>
                </a:ext>
              </a:extLst>
            </p:cNvPr>
            <p:cNvSpPr txBox="1"/>
            <p:nvPr/>
          </p:nvSpPr>
          <p:spPr>
            <a:xfrm>
              <a:off x="7718820" y="2291439"/>
              <a:ext cx="300607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u="sng" dirty="0"/>
                <a:t>Virtual Screening for </a:t>
              </a:r>
              <a:r>
                <a:rPr lang="en-US" sz="1400" b="1" i="1" u="sng" dirty="0"/>
                <a:t>Plasmodium</a:t>
              </a:r>
              <a:r>
                <a:rPr lang="en-US" sz="1400" b="1" u="sng" dirty="0"/>
                <a:t> Hits</a:t>
              </a:r>
              <a:endParaRPr lang="en-ZA" sz="1400" b="1" u="sng" dirty="0"/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70EDBD56-B13A-4F3B-30A4-B351A7BF713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115"/>
          <a:stretch/>
        </p:blipFill>
        <p:spPr>
          <a:xfrm>
            <a:off x="7610802" y="207866"/>
            <a:ext cx="1215597" cy="602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073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40" descr="Text&#10;&#10;Description automatically generated with medium confidence">
            <a:extLst>
              <a:ext uri="{FF2B5EF4-FFF2-40B4-BE49-F238E27FC236}">
                <a16:creationId xmlns:a16="http://schemas.microsoft.com/office/drawing/2014/main" id="{2D07D7A2-216E-9173-B323-0514640D61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2855" y="2499256"/>
            <a:ext cx="825482" cy="3020908"/>
          </a:xfrm>
          <a:prstGeom prst="rect">
            <a:avLst/>
          </a:prstGeom>
        </p:spPr>
      </p:pic>
      <p:pic>
        <p:nvPicPr>
          <p:cNvPr id="43" name="Picture 42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A0091308-5DBF-4621-302C-7937D3FC57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9145" y="2455193"/>
            <a:ext cx="825482" cy="3015054"/>
          </a:xfrm>
          <a:prstGeom prst="rect">
            <a:avLst/>
          </a:prstGeom>
        </p:spPr>
      </p:pic>
      <p:pic>
        <p:nvPicPr>
          <p:cNvPr id="31" name="Picture 30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74AC961F-97DF-BFFC-7E99-20576C5830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8422" y="2431917"/>
            <a:ext cx="478984" cy="3445419"/>
          </a:xfrm>
          <a:prstGeom prst="rect">
            <a:avLst/>
          </a:prstGeom>
        </p:spPr>
      </p:pic>
      <p:pic>
        <p:nvPicPr>
          <p:cNvPr id="27" name="Picture 2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845DC19-E34A-186F-796E-CD213CE78A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0548" y="2418785"/>
            <a:ext cx="511642" cy="350529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F78FA1-A90D-A304-C7EF-C90583A0A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Prioritising</a:t>
            </a:r>
            <a:r>
              <a:rPr lang="en-US" dirty="0"/>
              <a:t> Analogues</a:t>
            </a:r>
            <a:endParaRPr lang="en-Z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3A4E33-98BE-DE49-F4A3-6C617680B5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909089"/>
            <a:ext cx="10590400" cy="82892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 err="1"/>
              <a:t>Prioritisation</a:t>
            </a:r>
            <a:r>
              <a:rPr lang="en-US" dirty="0"/>
              <a:t> of analogues for synthesis.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06E6B0-F324-9EC5-73DD-F98B97BCC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B42D1-C534-400D-BC72-5CE77A30CD5B}" type="slidenum">
              <a:rPr lang="en-ZA" smtClean="0"/>
              <a:t>21</a:t>
            </a:fld>
            <a:endParaRPr lang="en-ZA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2E09E56-4F5F-CF48-6D89-36E5FC3B5198}"/>
              </a:ext>
            </a:extLst>
          </p:cNvPr>
          <p:cNvGrpSpPr/>
          <p:nvPr/>
        </p:nvGrpSpPr>
        <p:grpSpPr>
          <a:xfrm>
            <a:off x="1892749" y="1280749"/>
            <a:ext cx="7965937" cy="361951"/>
            <a:chOff x="413544" y="1124635"/>
            <a:chExt cx="7965937" cy="361951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379A443D-E511-D1A0-6B7B-0307355C940F}"/>
                </a:ext>
              </a:extLst>
            </p:cNvPr>
            <p:cNvGrpSpPr/>
            <p:nvPr/>
          </p:nvGrpSpPr>
          <p:grpSpPr>
            <a:xfrm>
              <a:off x="1738029" y="1124635"/>
              <a:ext cx="6641452" cy="361951"/>
              <a:chOff x="1259983" y="1763793"/>
              <a:chExt cx="6062345" cy="482602"/>
            </a:xfrm>
          </p:grpSpPr>
          <p:sp>
            <p:nvSpPr>
              <p:cNvPr id="15" name="Chevron 9">
                <a:extLst>
                  <a:ext uri="{FF2B5EF4-FFF2-40B4-BE49-F238E27FC236}">
                    <a16:creationId xmlns:a16="http://schemas.microsoft.com/office/drawing/2014/main" id="{FAF32A4F-D127-C61E-1042-DB24432C4CEB}"/>
                  </a:ext>
                </a:extLst>
              </p:cNvPr>
              <p:cNvSpPr/>
              <p:nvPr/>
            </p:nvSpPr>
            <p:spPr bwMode="auto">
              <a:xfrm>
                <a:off x="5961421" y="1766728"/>
                <a:ext cx="1360907" cy="478076"/>
              </a:xfrm>
              <a:prstGeom prst="chevron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28575">
                <a:solidFill>
                  <a:schemeClr val="accent2">
                    <a:lumMod val="5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pPr algn="ctr">
                  <a:defRPr/>
                </a:pPr>
                <a:r>
                  <a:rPr lang="en-GB" sz="1200" b="1" dirty="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rPr>
                  <a:t>Pre-clinical</a:t>
                </a:r>
              </a:p>
              <a:p>
                <a:pPr algn="ctr">
                  <a:defRPr/>
                </a:pPr>
                <a:r>
                  <a:rPr lang="en-GB" sz="1200" b="1" dirty="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rPr>
                  <a:t>development</a:t>
                </a:r>
              </a:p>
            </p:txBody>
          </p:sp>
          <p:sp>
            <p:nvSpPr>
              <p:cNvPr id="16" name="Chevron 8">
                <a:extLst>
                  <a:ext uri="{FF2B5EF4-FFF2-40B4-BE49-F238E27FC236}">
                    <a16:creationId xmlns:a16="http://schemas.microsoft.com/office/drawing/2014/main" id="{27E1DD94-A9CB-BC2E-A642-99FE98B20A89}"/>
                  </a:ext>
                </a:extLst>
              </p:cNvPr>
              <p:cNvSpPr/>
              <p:nvPr/>
            </p:nvSpPr>
            <p:spPr bwMode="auto">
              <a:xfrm>
                <a:off x="4394275" y="1766728"/>
                <a:ext cx="1478743" cy="479667"/>
              </a:xfrm>
              <a:prstGeom prst="chevron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8575">
                <a:solidFill>
                  <a:schemeClr val="accent2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pPr algn="ctr">
                  <a:defRPr/>
                </a:pPr>
                <a:r>
                  <a:rPr lang="en-GB" sz="1200" b="1" dirty="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rPr>
                  <a:t>Lead Optimisation</a:t>
                </a:r>
              </a:p>
            </p:txBody>
          </p:sp>
          <p:sp>
            <p:nvSpPr>
              <p:cNvPr id="17" name="Chevron 7">
                <a:extLst>
                  <a:ext uri="{FF2B5EF4-FFF2-40B4-BE49-F238E27FC236}">
                    <a16:creationId xmlns:a16="http://schemas.microsoft.com/office/drawing/2014/main" id="{67A2D028-A0F6-194E-CDA2-19640140E241}"/>
                  </a:ext>
                </a:extLst>
              </p:cNvPr>
              <p:cNvSpPr/>
              <p:nvPr/>
            </p:nvSpPr>
            <p:spPr bwMode="auto">
              <a:xfrm>
                <a:off x="2827129" y="1767996"/>
                <a:ext cx="1478743" cy="478077"/>
              </a:xfrm>
              <a:prstGeom prst="chevron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28575">
                <a:solidFill>
                  <a:schemeClr val="accent2">
                    <a:lumMod val="5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pPr algn="ctr">
                  <a:defRPr/>
                </a:pPr>
                <a:r>
                  <a:rPr lang="en-GB" sz="1200" b="1" dirty="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rPr>
                  <a:t>Hit to Lead</a:t>
                </a:r>
              </a:p>
            </p:txBody>
          </p:sp>
          <p:sp>
            <p:nvSpPr>
              <p:cNvPr id="18" name="Chevron 6">
                <a:extLst>
                  <a:ext uri="{FF2B5EF4-FFF2-40B4-BE49-F238E27FC236}">
                    <a16:creationId xmlns:a16="http://schemas.microsoft.com/office/drawing/2014/main" id="{A9A2441A-F8F3-E4F4-3E59-E56F6EC07722}"/>
                  </a:ext>
                </a:extLst>
              </p:cNvPr>
              <p:cNvSpPr/>
              <p:nvPr/>
            </p:nvSpPr>
            <p:spPr bwMode="auto">
              <a:xfrm>
                <a:off x="1259983" y="1763793"/>
                <a:ext cx="1478743" cy="481010"/>
              </a:xfrm>
              <a:prstGeom prst="chevron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8575">
                <a:solidFill>
                  <a:schemeClr val="accent2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pPr algn="ctr">
                  <a:defRPr/>
                </a:pPr>
                <a:r>
                  <a:rPr lang="en-GB" sz="1200" b="1" dirty="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rPr>
                  <a:t>Formal Hit </a:t>
                </a:r>
              </a:p>
              <a:p>
                <a:pPr algn="ctr">
                  <a:defRPr/>
                </a:pPr>
                <a:r>
                  <a:rPr lang="en-GB" sz="1200" b="1" dirty="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rPr>
                  <a:t>Assessment</a:t>
                </a:r>
              </a:p>
            </p:txBody>
          </p:sp>
        </p:grpSp>
        <p:sp>
          <p:nvSpPr>
            <p:cNvPr id="14" name="Chevron 7">
              <a:extLst>
                <a:ext uri="{FF2B5EF4-FFF2-40B4-BE49-F238E27FC236}">
                  <a16:creationId xmlns:a16="http://schemas.microsoft.com/office/drawing/2014/main" id="{D4E9033F-1286-E4B1-60C4-FBC018A468F1}"/>
                </a:ext>
              </a:extLst>
            </p:cNvPr>
            <p:cNvSpPr/>
            <p:nvPr/>
          </p:nvSpPr>
          <p:spPr bwMode="auto">
            <a:xfrm>
              <a:off x="413544" y="1125372"/>
              <a:ext cx="1227637" cy="360020"/>
            </a:xfrm>
            <a:prstGeom prst="chevron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>
              <a:solidFill>
                <a:schemeClr val="accent2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>
                <a:defRPr/>
              </a:pPr>
              <a:r>
                <a:rPr lang="en-GB" sz="1200" b="1" dirty="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rPr>
                <a:t>Screening</a:t>
              </a:r>
            </a:p>
          </p:txBody>
        </p:sp>
      </p:grpSp>
      <p:sp>
        <p:nvSpPr>
          <p:cNvPr id="6" name="Frame 5">
            <a:extLst>
              <a:ext uri="{FF2B5EF4-FFF2-40B4-BE49-F238E27FC236}">
                <a16:creationId xmlns:a16="http://schemas.microsoft.com/office/drawing/2014/main" id="{4D646973-BD51-9CD1-5E35-4B1AC58D16F0}"/>
              </a:ext>
            </a:extLst>
          </p:cNvPr>
          <p:cNvSpPr/>
          <p:nvPr/>
        </p:nvSpPr>
        <p:spPr>
          <a:xfrm>
            <a:off x="3404993" y="1268915"/>
            <a:ext cx="1227638" cy="404660"/>
          </a:xfrm>
          <a:prstGeom prst="frame">
            <a:avLst>
              <a:gd name="adj1" fmla="val 8176"/>
            </a:avLst>
          </a:prstGeom>
          <a:solidFill>
            <a:srgbClr val="FF00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6AB20E4-87B2-A874-92A1-24D151FE6FFD}"/>
              </a:ext>
            </a:extLst>
          </p:cNvPr>
          <p:cNvSpPr txBox="1"/>
          <p:nvPr/>
        </p:nvSpPr>
        <p:spPr>
          <a:xfrm>
            <a:off x="1887416" y="1897989"/>
            <a:ext cx="9094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Date ordered</a:t>
            </a:r>
            <a:endParaRPr lang="en-ZA" sz="140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FE9D30B-F081-915B-987A-5C1E229D842E}"/>
              </a:ext>
            </a:extLst>
          </p:cNvPr>
          <p:cNvSpPr txBox="1"/>
          <p:nvPr/>
        </p:nvSpPr>
        <p:spPr>
          <a:xfrm>
            <a:off x="3218618" y="2080286"/>
            <a:ext cx="11289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Model</a:t>
            </a:r>
            <a:endParaRPr lang="en-ZA" sz="1400" b="1" dirty="0"/>
          </a:p>
        </p:txBody>
      </p:sp>
      <p:sp>
        <p:nvSpPr>
          <p:cNvPr id="23" name="Frame 22">
            <a:extLst>
              <a:ext uri="{FF2B5EF4-FFF2-40B4-BE49-F238E27FC236}">
                <a16:creationId xmlns:a16="http://schemas.microsoft.com/office/drawing/2014/main" id="{CC3971A5-AE58-F173-7B90-D1D3D1A7F078}"/>
              </a:ext>
            </a:extLst>
          </p:cNvPr>
          <p:cNvSpPr/>
          <p:nvPr/>
        </p:nvSpPr>
        <p:spPr>
          <a:xfrm>
            <a:off x="3680087" y="2389271"/>
            <a:ext cx="371213" cy="633329"/>
          </a:xfrm>
          <a:prstGeom prst="frame">
            <a:avLst>
              <a:gd name="adj1" fmla="val 8022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>
              <a:solidFill>
                <a:schemeClr val="tx1"/>
              </a:solidFill>
            </a:endParaRPr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EDDEA869-7652-7D59-BC11-534F8D564B19}"/>
              </a:ext>
            </a:extLst>
          </p:cNvPr>
          <p:cNvSpPr/>
          <p:nvPr/>
        </p:nvSpPr>
        <p:spPr>
          <a:xfrm rot="18324192">
            <a:off x="2334666" y="3570848"/>
            <a:ext cx="1636068" cy="273401"/>
          </a:xfrm>
          <a:prstGeom prst="rightArrow">
            <a:avLst>
              <a:gd name="adj1" fmla="val 22339"/>
              <a:gd name="adj2" fmla="val 120476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>
              <a:solidFill>
                <a:schemeClr val="tx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D058E08-31A1-6DA7-5AD9-90B7F04547A8}"/>
              </a:ext>
            </a:extLst>
          </p:cNvPr>
          <p:cNvSpPr txBox="1"/>
          <p:nvPr/>
        </p:nvSpPr>
        <p:spPr>
          <a:xfrm>
            <a:off x="833673" y="3535746"/>
            <a:ext cx="9094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u="sng" dirty="0"/>
              <a:t>Series 1:</a:t>
            </a:r>
            <a:endParaRPr lang="en-ZA" sz="1600" b="1" u="sng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B52C58C-1168-A478-B704-40B1F4C97D93}"/>
              </a:ext>
            </a:extLst>
          </p:cNvPr>
          <p:cNvSpPr txBox="1"/>
          <p:nvPr/>
        </p:nvSpPr>
        <p:spPr>
          <a:xfrm>
            <a:off x="7529863" y="1895174"/>
            <a:ext cx="9094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Date ordered</a:t>
            </a:r>
            <a:endParaRPr lang="en-ZA" sz="1400" b="1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137EEE0-B0F1-CB7A-10E0-A1F534186BAA}"/>
              </a:ext>
            </a:extLst>
          </p:cNvPr>
          <p:cNvSpPr txBox="1"/>
          <p:nvPr/>
        </p:nvSpPr>
        <p:spPr>
          <a:xfrm>
            <a:off x="9513618" y="2038220"/>
            <a:ext cx="11289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Model</a:t>
            </a:r>
            <a:endParaRPr lang="en-ZA" sz="1400" b="1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D45D1A4-398B-53F8-403D-B4BEA52C59D1}"/>
              </a:ext>
            </a:extLst>
          </p:cNvPr>
          <p:cNvSpPr txBox="1"/>
          <p:nvPr/>
        </p:nvSpPr>
        <p:spPr>
          <a:xfrm>
            <a:off x="6224333" y="3535746"/>
            <a:ext cx="9094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u="sng" dirty="0"/>
              <a:t>Series 2:</a:t>
            </a:r>
            <a:endParaRPr lang="en-ZA" sz="1600" b="1" u="sng" dirty="0"/>
          </a:p>
        </p:txBody>
      </p:sp>
      <p:sp>
        <p:nvSpPr>
          <p:cNvPr id="44" name="Frame 43">
            <a:extLst>
              <a:ext uri="{FF2B5EF4-FFF2-40B4-BE49-F238E27FC236}">
                <a16:creationId xmlns:a16="http://schemas.microsoft.com/office/drawing/2014/main" id="{04BB8972-2B80-3858-316B-CA6F796195A1}"/>
              </a:ext>
            </a:extLst>
          </p:cNvPr>
          <p:cNvSpPr/>
          <p:nvPr/>
        </p:nvSpPr>
        <p:spPr>
          <a:xfrm>
            <a:off x="10037336" y="2455193"/>
            <a:ext cx="525428" cy="1960778"/>
          </a:xfrm>
          <a:prstGeom prst="frame">
            <a:avLst>
              <a:gd name="adj1" fmla="val 8022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>
              <a:solidFill>
                <a:schemeClr val="tx1"/>
              </a:solidFill>
            </a:endParaRPr>
          </a:p>
        </p:txBody>
      </p:sp>
      <p:sp>
        <p:nvSpPr>
          <p:cNvPr id="45" name="Arrow: Right 44">
            <a:extLst>
              <a:ext uri="{FF2B5EF4-FFF2-40B4-BE49-F238E27FC236}">
                <a16:creationId xmlns:a16="http://schemas.microsoft.com/office/drawing/2014/main" id="{C1447422-A488-47A8-11B4-9C64DE8C757C}"/>
              </a:ext>
            </a:extLst>
          </p:cNvPr>
          <p:cNvSpPr/>
          <p:nvPr/>
        </p:nvSpPr>
        <p:spPr>
          <a:xfrm rot="19535388">
            <a:off x="8441842" y="3536781"/>
            <a:ext cx="1636068" cy="273401"/>
          </a:xfrm>
          <a:prstGeom prst="rightArrow">
            <a:avLst>
              <a:gd name="adj1" fmla="val 22339"/>
              <a:gd name="adj2" fmla="val 120476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>
              <a:solidFill>
                <a:schemeClr val="tx1"/>
              </a:solidFill>
            </a:endParaRPr>
          </a:p>
        </p:txBody>
      </p:sp>
      <p:sp>
        <p:nvSpPr>
          <p:cNvPr id="47" name="Frame 46">
            <a:extLst>
              <a:ext uri="{FF2B5EF4-FFF2-40B4-BE49-F238E27FC236}">
                <a16:creationId xmlns:a16="http://schemas.microsoft.com/office/drawing/2014/main" id="{DBB7B82A-1EBB-5C6E-532A-9F4681D13135}"/>
              </a:ext>
            </a:extLst>
          </p:cNvPr>
          <p:cNvSpPr/>
          <p:nvPr/>
        </p:nvSpPr>
        <p:spPr>
          <a:xfrm>
            <a:off x="5121841" y="1268915"/>
            <a:ext cx="1227638" cy="404660"/>
          </a:xfrm>
          <a:prstGeom prst="frame">
            <a:avLst>
              <a:gd name="adj1" fmla="val 8176"/>
            </a:avLst>
          </a:prstGeom>
          <a:solidFill>
            <a:srgbClr val="FF00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77554C-BFA4-FA9D-4D4A-86F460D59E7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115"/>
          <a:stretch/>
        </p:blipFill>
        <p:spPr>
          <a:xfrm>
            <a:off x="7610802" y="207866"/>
            <a:ext cx="1215597" cy="602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596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3" grpId="0" animBg="1"/>
      <p:bldP spid="24" grpId="0" animBg="1"/>
      <p:bldP spid="36" grpId="0"/>
      <p:bldP spid="44" grpId="0" animBg="1"/>
      <p:bldP spid="4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DFF0F854-49A0-6F7D-CA05-2689AA5758D1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6124" y="2224252"/>
            <a:ext cx="6220015" cy="31716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E5AE7E6-1218-BF64-757E-26E8F1D21BC9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9540" y="2352875"/>
            <a:ext cx="2646379" cy="308185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F78FA1-A90D-A304-C7EF-C90583A0A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Exploration</a:t>
            </a:r>
            <a:endParaRPr lang="en-Z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3A4E33-98BE-DE49-F4A3-6C617680B5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717131"/>
            <a:ext cx="10590400" cy="1020878"/>
          </a:xfrm>
        </p:spPr>
        <p:txBody>
          <a:bodyPr>
            <a:normAutofit lnSpcReduction="10000"/>
          </a:bodyPr>
          <a:lstStyle/>
          <a:p>
            <a:pPr>
              <a:lnSpc>
                <a:spcPct val="120000"/>
              </a:lnSpc>
            </a:pPr>
            <a:r>
              <a:rPr lang="en-US" dirty="0"/>
              <a:t>Investigating the effect of the volume of training data on model performance.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06E6B0-F324-9EC5-73DD-F98B97BCC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B42D1-C534-400D-BC72-5CE77A30CD5B}" type="slidenum">
              <a:rPr lang="en-ZA" smtClean="0"/>
              <a:t>22</a:t>
            </a:fld>
            <a:endParaRPr lang="en-ZA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2E09E56-4F5F-CF48-6D89-36E5FC3B5198}"/>
              </a:ext>
            </a:extLst>
          </p:cNvPr>
          <p:cNvGrpSpPr/>
          <p:nvPr/>
        </p:nvGrpSpPr>
        <p:grpSpPr>
          <a:xfrm>
            <a:off x="1892749" y="1280749"/>
            <a:ext cx="7965937" cy="361951"/>
            <a:chOff x="413544" y="1124635"/>
            <a:chExt cx="7965937" cy="361951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379A443D-E511-D1A0-6B7B-0307355C940F}"/>
                </a:ext>
              </a:extLst>
            </p:cNvPr>
            <p:cNvGrpSpPr/>
            <p:nvPr/>
          </p:nvGrpSpPr>
          <p:grpSpPr>
            <a:xfrm>
              <a:off x="1738029" y="1124635"/>
              <a:ext cx="6641452" cy="361951"/>
              <a:chOff x="1259983" y="1763793"/>
              <a:chExt cx="6062345" cy="482602"/>
            </a:xfrm>
          </p:grpSpPr>
          <p:sp>
            <p:nvSpPr>
              <p:cNvPr id="15" name="Chevron 9">
                <a:extLst>
                  <a:ext uri="{FF2B5EF4-FFF2-40B4-BE49-F238E27FC236}">
                    <a16:creationId xmlns:a16="http://schemas.microsoft.com/office/drawing/2014/main" id="{FAF32A4F-D127-C61E-1042-DB24432C4CEB}"/>
                  </a:ext>
                </a:extLst>
              </p:cNvPr>
              <p:cNvSpPr/>
              <p:nvPr/>
            </p:nvSpPr>
            <p:spPr bwMode="auto">
              <a:xfrm>
                <a:off x="5961421" y="1766728"/>
                <a:ext cx="1360907" cy="478076"/>
              </a:xfrm>
              <a:prstGeom prst="chevron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28575">
                <a:solidFill>
                  <a:schemeClr val="accent2">
                    <a:lumMod val="5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pPr algn="ctr">
                  <a:defRPr/>
                </a:pPr>
                <a:r>
                  <a:rPr lang="en-GB" sz="1200" b="1" dirty="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rPr>
                  <a:t>Pre-clinical</a:t>
                </a:r>
              </a:p>
              <a:p>
                <a:pPr algn="ctr">
                  <a:defRPr/>
                </a:pPr>
                <a:r>
                  <a:rPr lang="en-GB" sz="1200" b="1" dirty="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rPr>
                  <a:t>development</a:t>
                </a:r>
              </a:p>
            </p:txBody>
          </p:sp>
          <p:sp>
            <p:nvSpPr>
              <p:cNvPr id="16" name="Chevron 8">
                <a:extLst>
                  <a:ext uri="{FF2B5EF4-FFF2-40B4-BE49-F238E27FC236}">
                    <a16:creationId xmlns:a16="http://schemas.microsoft.com/office/drawing/2014/main" id="{27E1DD94-A9CB-BC2E-A642-99FE98B20A89}"/>
                  </a:ext>
                </a:extLst>
              </p:cNvPr>
              <p:cNvSpPr/>
              <p:nvPr/>
            </p:nvSpPr>
            <p:spPr bwMode="auto">
              <a:xfrm>
                <a:off x="4394275" y="1766728"/>
                <a:ext cx="1478743" cy="479667"/>
              </a:xfrm>
              <a:prstGeom prst="chevron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8575">
                <a:solidFill>
                  <a:schemeClr val="accent2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pPr algn="ctr">
                  <a:defRPr/>
                </a:pPr>
                <a:r>
                  <a:rPr lang="en-GB" sz="1200" b="1" dirty="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rPr>
                  <a:t>Lead Optimisation</a:t>
                </a:r>
              </a:p>
            </p:txBody>
          </p:sp>
          <p:sp>
            <p:nvSpPr>
              <p:cNvPr id="17" name="Chevron 7">
                <a:extLst>
                  <a:ext uri="{FF2B5EF4-FFF2-40B4-BE49-F238E27FC236}">
                    <a16:creationId xmlns:a16="http://schemas.microsoft.com/office/drawing/2014/main" id="{67A2D028-A0F6-194E-CDA2-19640140E241}"/>
                  </a:ext>
                </a:extLst>
              </p:cNvPr>
              <p:cNvSpPr/>
              <p:nvPr/>
            </p:nvSpPr>
            <p:spPr bwMode="auto">
              <a:xfrm>
                <a:off x="2827129" y="1767996"/>
                <a:ext cx="1478743" cy="478077"/>
              </a:xfrm>
              <a:prstGeom prst="chevron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28575">
                <a:solidFill>
                  <a:schemeClr val="accent2">
                    <a:lumMod val="5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pPr algn="ctr">
                  <a:defRPr/>
                </a:pPr>
                <a:r>
                  <a:rPr lang="en-GB" sz="1200" b="1" dirty="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rPr>
                  <a:t>Hit to Lead</a:t>
                </a:r>
              </a:p>
            </p:txBody>
          </p:sp>
          <p:sp>
            <p:nvSpPr>
              <p:cNvPr id="18" name="Chevron 6">
                <a:extLst>
                  <a:ext uri="{FF2B5EF4-FFF2-40B4-BE49-F238E27FC236}">
                    <a16:creationId xmlns:a16="http://schemas.microsoft.com/office/drawing/2014/main" id="{A9A2441A-F8F3-E4F4-3E59-E56F6EC07722}"/>
                  </a:ext>
                </a:extLst>
              </p:cNvPr>
              <p:cNvSpPr/>
              <p:nvPr/>
            </p:nvSpPr>
            <p:spPr bwMode="auto">
              <a:xfrm>
                <a:off x="1259983" y="1763793"/>
                <a:ext cx="1478743" cy="481010"/>
              </a:xfrm>
              <a:prstGeom prst="chevron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8575">
                <a:solidFill>
                  <a:schemeClr val="accent2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pPr algn="ctr">
                  <a:defRPr/>
                </a:pPr>
                <a:r>
                  <a:rPr lang="en-GB" sz="1200" b="1" dirty="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rPr>
                  <a:t>Formal Hit </a:t>
                </a:r>
              </a:p>
              <a:p>
                <a:pPr algn="ctr">
                  <a:defRPr/>
                </a:pPr>
                <a:r>
                  <a:rPr lang="en-GB" sz="1200" b="1" dirty="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rPr>
                  <a:t>Assessment</a:t>
                </a:r>
              </a:p>
            </p:txBody>
          </p:sp>
        </p:grpSp>
        <p:sp>
          <p:nvSpPr>
            <p:cNvPr id="14" name="Chevron 7">
              <a:extLst>
                <a:ext uri="{FF2B5EF4-FFF2-40B4-BE49-F238E27FC236}">
                  <a16:creationId xmlns:a16="http://schemas.microsoft.com/office/drawing/2014/main" id="{D4E9033F-1286-E4B1-60C4-FBC018A468F1}"/>
                </a:ext>
              </a:extLst>
            </p:cNvPr>
            <p:cNvSpPr/>
            <p:nvPr/>
          </p:nvSpPr>
          <p:spPr bwMode="auto">
            <a:xfrm>
              <a:off x="413544" y="1125372"/>
              <a:ext cx="1227637" cy="360020"/>
            </a:xfrm>
            <a:prstGeom prst="chevron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>
              <a:solidFill>
                <a:schemeClr val="accent2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>
                <a:defRPr/>
              </a:pPr>
              <a:r>
                <a:rPr lang="en-GB" sz="1200" b="1" dirty="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rPr>
                <a:t>Screening</a:t>
              </a:r>
            </a:p>
          </p:txBody>
        </p:sp>
      </p:grpSp>
      <p:sp>
        <p:nvSpPr>
          <p:cNvPr id="6" name="Frame 5">
            <a:extLst>
              <a:ext uri="{FF2B5EF4-FFF2-40B4-BE49-F238E27FC236}">
                <a16:creationId xmlns:a16="http://schemas.microsoft.com/office/drawing/2014/main" id="{4D646973-BD51-9CD1-5E35-4B1AC58D16F0}"/>
              </a:ext>
            </a:extLst>
          </p:cNvPr>
          <p:cNvSpPr/>
          <p:nvPr/>
        </p:nvSpPr>
        <p:spPr>
          <a:xfrm>
            <a:off x="6824068" y="1268909"/>
            <a:ext cx="1283612" cy="404660"/>
          </a:xfrm>
          <a:prstGeom prst="frame">
            <a:avLst>
              <a:gd name="adj1" fmla="val 8176"/>
            </a:avLst>
          </a:prstGeom>
          <a:solidFill>
            <a:srgbClr val="FF00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9DCDD4-4611-D99D-53FB-2D943F6B95B0}"/>
              </a:ext>
            </a:extLst>
          </p:cNvPr>
          <p:cNvSpPr txBox="1"/>
          <p:nvPr/>
        </p:nvSpPr>
        <p:spPr>
          <a:xfrm rot="16200000">
            <a:off x="326183" y="3566353"/>
            <a:ext cx="18806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u="sng" dirty="0"/>
              <a:t>Model Performance</a:t>
            </a:r>
            <a:endParaRPr lang="en-ZA" sz="1600" b="1" u="sng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50997B9-328F-3061-5A14-F30E4B83CDD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115"/>
          <a:stretch/>
        </p:blipFill>
        <p:spPr>
          <a:xfrm>
            <a:off x="7610802" y="207866"/>
            <a:ext cx="1215597" cy="602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3151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F78FA1-A90D-A304-C7EF-C90583A0A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Drug Metabolism</a:t>
            </a:r>
            <a:endParaRPr lang="en-Z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06E6B0-F324-9EC5-73DD-F98B97BCC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B42D1-C534-400D-BC72-5CE77A30CD5B}" type="slidenum">
              <a:rPr lang="en-ZA" smtClean="0"/>
              <a:t>23</a:t>
            </a:fld>
            <a:endParaRPr lang="en-ZA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2E09E56-4F5F-CF48-6D89-36E5FC3B5198}"/>
              </a:ext>
            </a:extLst>
          </p:cNvPr>
          <p:cNvGrpSpPr/>
          <p:nvPr/>
        </p:nvGrpSpPr>
        <p:grpSpPr>
          <a:xfrm>
            <a:off x="1892749" y="1280749"/>
            <a:ext cx="7965937" cy="361951"/>
            <a:chOff x="413544" y="1124635"/>
            <a:chExt cx="7965937" cy="361951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379A443D-E511-D1A0-6B7B-0307355C940F}"/>
                </a:ext>
              </a:extLst>
            </p:cNvPr>
            <p:cNvGrpSpPr/>
            <p:nvPr/>
          </p:nvGrpSpPr>
          <p:grpSpPr>
            <a:xfrm>
              <a:off x="1738029" y="1124635"/>
              <a:ext cx="6641452" cy="361951"/>
              <a:chOff x="1259983" y="1763793"/>
              <a:chExt cx="6062345" cy="482602"/>
            </a:xfrm>
          </p:grpSpPr>
          <p:sp>
            <p:nvSpPr>
              <p:cNvPr id="15" name="Chevron 9">
                <a:extLst>
                  <a:ext uri="{FF2B5EF4-FFF2-40B4-BE49-F238E27FC236}">
                    <a16:creationId xmlns:a16="http://schemas.microsoft.com/office/drawing/2014/main" id="{FAF32A4F-D127-C61E-1042-DB24432C4CEB}"/>
                  </a:ext>
                </a:extLst>
              </p:cNvPr>
              <p:cNvSpPr/>
              <p:nvPr/>
            </p:nvSpPr>
            <p:spPr bwMode="auto">
              <a:xfrm>
                <a:off x="5961421" y="1766728"/>
                <a:ext cx="1360907" cy="478076"/>
              </a:xfrm>
              <a:prstGeom prst="chevron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28575">
                <a:solidFill>
                  <a:schemeClr val="accent2">
                    <a:lumMod val="5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pPr algn="ctr">
                  <a:defRPr/>
                </a:pPr>
                <a:r>
                  <a:rPr lang="en-GB" sz="1200" b="1" dirty="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rPr>
                  <a:t>Pre-clinical</a:t>
                </a:r>
              </a:p>
              <a:p>
                <a:pPr algn="ctr">
                  <a:defRPr/>
                </a:pPr>
                <a:r>
                  <a:rPr lang="en-GB" sz="1200" b="1" dirty="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rPr>
                  <a:t>development</a:t>
                </a:r>
              </a:p>
            </p:txBody>
          </p:sp>
          <p:sp>
            <p:nvSpPr>
              <p:cNvPr id="16" name="Chevron 8">
                <a:extLst>
                  <a:ext uri="{FF2B5EF4-FFF2-40B4-BE49-F238E27FC236}">
                    <a16:creationId xmlns:a16="http://schemas.microsoft.com/office/drawing/2014/main" id="{27E1DD94-A9CB-BC2E-A642-99FE98B20A89}"/>
                  </a:ext>
                </a:extLst>
              </p:cNvPr>
              <p:cNvSpPr/>
              <p:nvPr/>
            </p:nvSpPr>
            <p:spPr bwMode="auto">
              <a:xfrm>
                <a:off x="4394275" y="1766728"/>
                <a:ext cx="1478743" cy="479667"/>
              </a:xfrm>
              <a:prstGeom prst="chevron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8575">
                <a:solidFill>
                  <a:schemeClr val="accent2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pPr algn="ctr">
                  <a:defRPr/>
                </a:pPr>
                <a:r>
                  <a:rPr lang="en-GB" sz="1200" b="1" dirty="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rPr>
                  <a:t>Lead Optimisation</a:t>
                </a:r>
              </a:p>
            </p:txBody>
          </p:sp>
          <p:sp>
            <p:nvSpPr>
              <p:cNvPr id="17" name="Chevron 7">
                <a:extLst>
                  <a:ext uri="{FF2B5EF4-FFF2-40B4-BE49-F238E27FC236}">
                    <a16:creationId xmlns:a16="http://schemas.microsoft.com/office/drawing/2014/main" id="{67A2D028-A0F6-194E-CDA2-19640140E241}"/>
                  </a:ext>
                </a:extLst>
              </p:cNvPr>
              <p:cNvSpPr/>
              <p:nvPr/>
            </p:nvSpPr>
            <p:spPr bwMode="auto">
              <a:xfrm>
                <a:off x="2827129" y="1767996"/>
                <a:ext cx="1478743" cy="478077"/>
              </a:xfrm>
              <a:prstGeom prst="chevron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28575">
                <a:solidFill>
                  <a:schemeClr val="accent2">
                    <a:lumMod val="5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pPr algn="ctr">
                  <a:defRPr/>
                </a:pPr>
                <a:r>
                  <a:rPr lang="en-GB" sz="1200" b="1" dirty="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rPr>
                  <a:t>Hit to Lead</a:t>
                </a:r>
              </a:p>
            </p:txBody>
          </p:sp>
          <p:sp>
            <p:nvSpPr>
              <p:cNvPr id="18" name="Chevron 6">
                <a:extLst>
                  <a:ext uri="{FF2B5EF4-FFF2-40B4-BE49-F238E27FC236}">
                    <a16:creationId xmlns:a16="http://schemas.microsoft.com/office/drawing/2014/main" id="{A9A2441A-F8F3-E4F4-3E59-E56F6EC07722}"/>
                  </a:ext>
                </a:extLst>
              </p:cNvPr>
              <p:cNvSpPr/>
              <p:nvPr/>
            </p:nvSpPr>
            <p:spPr bwMode="auto">
              <a:xfrm>
                <a:off x="1259983" y="1763793"/>
                <a:ext cx="1478743" cy="481010"/>
              </a:xfrm>
              <a:prstGeom prst="chevron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8575">
                <a:solidFill>
                  <a:schemeClr val="accent2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pPr algn="ctr">
                  <a:defRPr/>
                </a:pPr>
                <a:r>
                  <a:rPr lang="en-GB" sz="1200" b="1" dirty="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rPr>
                  <a:t>Formal Hit </a:t>
                </a:r>
              </a:p>
              <a:p>
                <a:pPr algn="ctr">
                  <a:defRPr/>
                </a:pPr>
                <a:r>
                  <a:rPr lang="en-GB" sz="1200" b="1" dirty="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rPr>
                  <a:t>Assessment</a:t>
                </a:r>
              </a:p>
            </p:txBody>
          </p:sp>
        </p:grpSp>
        <p:sp>
          <p:nvSpPr>
            <p:cNvPr id="14" name="Chevron 7">
              <a:extLst>
                <a:ext uri="{FF2B5EF4-FFF2-40B4-BE49-F238E27FC236}">
                  <a16:creationId xmlns:a16="http://schemas.microsoft.com/office/drawing/2014/main" id="{D4E9033F-1286-E4B1-60C4-FBC018A468F1}"/>
                </a:ext>
              </a:extLst>
            </p:cNvPr>
            <p:cNvSpPr/>
            <p:nvPr/>
          </p:nvSpPr>
          <p:spPr bwMode="auto">
            <a:xfrm>
              <a:off x="413544" y="1125372"/>
              <a:ext cx="1227637" cy="360020"/>
            </a:xfrm>
            <a:prstGeom prst="chevron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>
              <a:solidFill>
                <a:schemeClr val="accent2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>
                <a:defRPr/>
              </a:pPr>
              <a:r>
                <a:rPr lang="en-GB" sz="1200" b="1" dirty="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rPr>
                <a:t>Screening</a:t>
              </a:r>
            </a:p>
          </p:txBody>
        </p:sp>
      </p:grpSp>
      <p:sp>
        <p:nvSpPr>
          <p:cNvPr id="6" name="Frame 5">
            <a:extLst>
              <a:ext uri="{FF2B5EF4-FFF2-40B4-BE49-F238E27FC236}">
                <a16:creationId xmlns:a16="http://schemas.microsoft.com/office/drawing/2014/main" id="{4D646973-BD51-9CD1-5E35-4B1AC58D16F0}"/>
              </a:ext>
            </a:extLst>
          </p:cNvPr>
          <p:cNvSpPr/>
          <p:nvPr/>
        </p:nvSpPr>
        <p:spPr>
          <a:xfrm>
            <a:off x="6824068" y="1268909"/>
            <a:ext cx="1283612" cy="404660"/>
          </a:xfrm>
          <a:prstGeom prst="frame">
            <a:avLst>
              <a:gd name="adj1" fmla="val 8176"/>
            </a:avLst>
          </a:prstGeom>
          <a:solidFill>
            <a:srgbClr val="FF00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>
              <a:solidFill>
                <a:schemeClr val="tx1"/>
              </a:solidFill>
            </a:endParaRPr>
          </a:p>
        </p:txBody>
      </p:sp>
      <p:sp>
        <p:nvSpPr>
          <p:cNvPr id="7" name="Frame 6">
            <a:extLst>
              <a:ext uri="{FF2B5EF4-FFF2-40B4-BE49-F238E27FC236}">
                <a16:creationId xmlns:a16="http://schemas.microsoft.com/office/drawing/2014/main" id="{F5B1863D-A149-EC3D-F0B2-6BF25523CA72}"/>
              </a:ext>
            </a:extLst>
          </p:cNvPr>
          <p:cNvSpPr/>
          <p:nvPr/>
        </p:nvSpPr>
        <p:spPr>
          <a:xfrm>
            <a:off x="8540916" y="1258797"/>
            <a:ext cx="1134929" cy="404660"/>
          </a:xfrm>
          <a:prstGeom prst="frame">
            <a:avLst>
              <a:gd name="adj1" fmla="val 8176"/>
            </a:avLst>
          </a:prstGeom>
          <a:solidFill>
            <a:srgbClr val="FF00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>
              <a:solidFill>
                <a:schemeClr val="tx1"/>
              </a:solidFill>
            </a:endParaRP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23FC22EB-E627-5B91-7298-5AD712AABC96}"/>
              </a:ext>
            </a:extLst>
          </p:cNvPr>
          <p:cNvSpPr txBox="1">
            <a:spLocks/>
          </p:cNvSpPr>
          <p:nvPr/>
        </p:nvSpPr>
        <p:spPr>
          <a:xfrm>
            <a:off x="800800" y="5148670"/>
            <a:ext cx="11391200" cy="140677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800" b="1" kern="1200" dirty="0">
                <a:solidFill>
                  <a:srgbClr val="3E3E3E"/>
                </a:solidFill>
                <a:latin typeface="Montserrat" panose="00000500000000000000" pitchFamily="2" charset="0"/>
                <a:ea typeface="Times New Roman" panose="02020603050405020304" pitchFamily="18" charset="0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Montserrat regular" panose="00000500000000000000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ontserrat regular" panose="00000500000000000000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ontserrat regular" panose="00000500000000000000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ontserrat regular" panose="000005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dirty="0"/>
              <a:t>Gut microbiome and liver drug metabolism.</a:t>
            </a:r>
          </a:p>
          <a:p>
            <a:pPr>
              <a:lnSpc>
                <a:spcPct val="150000"/>
              </a:lnSpc>
            </a:pPr>
            <a:r>
              <a:rPr lang="en-US" dirty="0"/>
              <a:t>Understanding pharmacogenetics in an African population.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8721C5A0-3A1B-E3A6-84A4-DD976443913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170"/>
          <a:stretch/>
        </p:blipFill>
        <p:spPr>
          <a:xfrm>
            <a:off x="979936" y="1635631"/>
            <a:ext cx="5529947" cy="3187303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D1BD8EE6-8299-F0B7-AD8C-DAD8BEA6411A}"/>
              </a:ext>
            </a:extLst>
          </p:cNvPr>
          <p:cNvSpPr txBox="1"/>
          <p:nvPr/>
        </p:nvSpPr>
        <p:spPr>
          <a:xfrm>
            <a:off x="2361909" y="4692129"/>
            <a:ext cx="402225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sz="105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Tsunoda</a:t>
            </a:r>
            <a:r>
              <a:rPr lang="en-ZA" sz="105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S. M., et al. </a:t>
            </a:r>
            <a:r>
              <a:rPr lang="en-ZA" sz="105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Clinical pharmacokinetics</a:t>
            </a:r>
            <a:r>
              <a:rPr lang="en-ZA" sz="105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-ZA" sz="105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60</a:t>
            </a:r>
            <a:r>
              <a:rPr lang="en-ZA" sz="105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(8), 971-984.</a:t>
            </a:r>
            <a:endParaRPr lang="en-ZA" sz="1050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47E3940-606D-0348-12A5-9D9D845CF5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5835" y="2559505"/>
            <a:ext cx="3085461" cy="2057979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22023750-5902-4A99-AE69-A6ADBFF159AA}"/>
              </a:ext>
            </a:extLst>
          </p:cNvPr>
          <p:cNvSpPr txBox="1"/>
          <p:nvPr/>
        </p:nvSpPr>
        <p:spPr>
          <a:xfrm>
            <a:off x="7579759" y="4658238"/>
            <a:ext cx="31715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ZA" sz="800" dirty="0"/>
              <a:t>https://www.psychologicalscience.org/news/releases/exploring-the-genetics-of-ill-do-it-tomorrow.html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E640225-AF2A-3004-E4E1-A66519519B6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115"/>
          <a:stretch/>
        </p:blipFill>
        <p:spPr>
          <a:xfrm>
            <a:off x="7610802" y="207866"/>
            <a:ext cx="1215597" cy="602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9693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E08B44-8968-B3BA-2B5E-2F643892E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Mechanism of Action Study</a:t>
            </a:r>
            <a:endParaRPr lang="en-Z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B3D91E-177D-C5EF-296E-AF67FF77B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B42D1-C534-400D-BC72-5CE77A30CD5B}" type="slidenum">
              <a:rPr lang="en-ZA" smtClean="0"/>
              <a:t>24</a:t>
            </a:fld>
            <a:endParaRPr lang="en-ZA" dirty="0"/>
          </a:p>
        </p:txBody>
      </p:sp>
      <p:pic>
        <p:nvPicPr>
          <p:cNvPr id="10" name="Picture 9" descr="Diagram&#10;&#10;Description automatically generated with low confidence">
            <a:extLst>
              <a:ext uri="{FF2B5EF4-FFF2-40B4-BE49-F238E27FC236}">
                <a16:creationId xmlns:a16="http://schemas.microsoft.com/office/drawing/2014/main" id="{619483B0-63AC-ABD3-8FD8-C77F9DCE661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84"/>
          <a:stretch/>
        </p:blipFill>
        <p:spPr>
          <a:xfrm>
            <a:off x="1108826" y="1563697"/>
            <a:ext cx="3952043" cy="2929616"/>
          </a:xfrm>
          <a:prstGeom prst="rect">
            <a:avLst/>
          </a:prstGeom>
        </p:spPr>
      </p:pic>
      <p:pic>
        <p:nvPicPr>
          <p:cNvPr id="12" name="Picture 11" descr="A picture containing bubble chart&#10;&#10;Description automatically generated">
            <a:extLst>
              <a:ext uri="{FF2B5EF4-FFF2-40B4-BE49-F238E27FC236}">
                <a16:creationId xmlns:a16="http://schemas.microsoft.com/office/drawing/2014/main" id="{59B15B90-911F-DA90-E7CA-C8362E98DC2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6691" y="1769569"/>
            <a:ext cx="3437733" cy="272374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72040A5-9E65-754D-E894-1750758036A3}"/>
              </a:ext>
            </a:extLst>
          </p:cNvPr>
          <p:cNvSpPr txBox="1"/>
          <p:nvPr/>
        </p:nvSpPr>
        <p:spPr>
          <a:xfrm>
            <a:off x="7569486" y="1324648"/>
            <a:ext cx="15774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i="1" dirty="0"/>
              <a:t>P. falciparum  </a:t>
            </a:r>
            <a:r>
              <a:rPr lang="en-US" sz="1600" b="1" dirty="0"/>
              <a:t>??</a:t>
            </a:r>
            <a:endParaRPr lang="en-ZA" sz="1600" b="1" dirty="0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08D70B2E-7D04-18A9-4821-18CA129DF50F}"/>
              </a:ext>
            </a:extLst>
          </p:cNvPr>
          <p:cNvSpPr/>
          <p:nvPr/>
        </p:nvSpPr>
        <p:spPr>
          <a:xfrm>
            <a:off x="5291237" y="2888678"/>
            <a:ext cx="821452" cy="461007"/>
          </a:xfrm>
          <a:prstGeom prst="rightArrow">
            <a:avLst/>
          </a:prstGeom>
          <a:solidFill>
            <a:srgbClr val="D2424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20ED98-9A46-CD8F-545B-1DA724BF15D1}"/>
              </a:ext>
            </a:extLst>
          </p:cNvPr>
          <p:cNvSpPr txBox="1"/>
          <p:nvPr/>
        </p:nvSpPr>
        <p:spPr>
          <a:xfrm>
            <a:off x="2141480" y="4493313"/>
            <a:ext cx="291938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sz="1000" b="0" i="0" dirty="0">
                <a:effectLst/>
              </a:rPr>
              <a:t>Martin II, J. K., et. al. (2020). </a:t>
            </a:r>
            <a:r>
              <a:rPr lang="en-ZA" sz="1000" b="0" i="1" dirty="0">
                <a:effectLst/>
              </a:rPr>
              <a:t>Cell</a:t>
            </a:r>
            <a:r>
              <a:rPr lang="en-ZA" sz="1000" b="0" i="0" dirty="0">
                <a:effectLst/>
              </a:rPr>
              <a:t>, </a:t>
            </a:r>
            <a:r>
              <a:rPr lang="en-ZA" sz="1000" b="0" i="1" dirty="0">
                <a:effectLst/>
              </a:rPr>
              <a:t>181</a:t>
            </a:r>
            <a:r>
              <a:rPr lang="en-ZA" sz="1000" b="0" i="0" dirty="0">
                <a:effectLst/>
              </a:rPr>
              <a:t>(7), 1518-1532.</a:t>
            </a:r>
            <a:endParaRPr lang="en-ZA" sz="1000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25D2806-515C-4507-B651-AD6E66BEC0FF}"/>
              </a:ext>
            </a:extLst>
          </p:cNvPr>
          <p:cNvSpPr txBox="1">
            <a:spLocks/>
          </p:cNvSpPr>
          <p:nvPr/>
        </p:nvSpPr>
        <p:spPr>
          <a:xfrm>
            <a:off x="800800" y="5148670"/>
            <a:ext cx="10590400" cy="140677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800" b="1" kern="1200" dirty="0">
                <a:solidFill>
                  <a:srgbClr val="3E3E3E"/>
                </a:solidFill>
                <a:latin typeface="Montserrat" panose="00000500000000000000" pitchFamily="2" charset="0"/>
                <a:ea typeface="Times New Roman" panose="02020603050405020304" pitchFamily="18" charset="0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Montserrat regular" panose="00000500000000000000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ontserrat regular" panose="00000500000000000000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ontserrat regular" panose="00000500000000000000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ontserrat regular" panose="000005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dirty="0"/>
              <a:t>Live cell imaging for anti-malarial </a:t>
            </a:r>
            <a:r>
              <a:rPr lang="en-US" dirty="0" err="1"/>
              <a:t>MoA</a:t>
            </a:r>
            <a:r>
              <a:rPr lang="en-US" dirty="0"/>
              <a:t> studies.</a:t>
            </a:r>
          </a:p>
          <a:p>
            <a:pPr>
              <a:lnSpc>
                <a:spcPct val="150000"/>
              </a:lnSpc>
            </a:pPr>
            <a:r>
              <a:rPr lang="en-US" dirty="0"/>
              <a:t>Using convolutional neural networks (CNNs).</a:t>
            </a: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A9BA9F38-89F7-A24D-58D5-F9A07ED215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0430" y="188595"/>
            <a:ext cx="742740" cy="742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1916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707766-4F5C-A173-FA09-76F37CE61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Drug Discovery Pipeline</a:t>
            </a:r>
            <a:endParaRPr lang="en-Z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753D3A-FA44-63FF-06A4-E1529BCDD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B42D1-C534-400D-BC72-5CE77A30CD5B}" type="slidenum">
              <a:rPr lang="en-ZA" smtClean="0"/>
              <a:t>3</a:t>
            </a:fld>
            <a:endParaRPr lang="en-ZA" dirty="0"/>
          </a:p>
        </p:txBody>
      </p:sp>
      <p:pic>
        <p:nvPicPr>
          <p:cNvPr id="5" name="Picture 4" descr="Timeline&#10;&#10;Description automatically generated">
            <a:extLst>
              <a:ext uri="{FF2B5EF4-FFF2-40B4-BE49-F238E27FC236}">
                <a16:creationId xmlns:a16="http://schemas.microsoft.com/office/drawing/2014/main" id="{8C58FD2D-EB6D-C252-B495-AD933AA089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309" y="1373460"/>
            <a:ext cx="10182808" cy="462078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983D793-2747-831A-E089-DCFF686463DB}"/>
              </a:ext>
            </a:extLst>
          </p:cNvPr>
          <p:cNvSpPr txBox="1"/>
          <p:nvPr/>
        </p:nvSpPr>
        <p:spPr>
          <a:xfrm>
            <a:off x="1630523" y="6155970"/>
            <a:ext cx="941692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dirty="0" err="1">
                <a:solidFill>
                  <a:srgbClr val="333333"/>
                </a:solidFill>
                <a:effectLst/>
                <a:latin typeface="Guardian TextSans Web"/>
              </a:rPr>
              <a:t>Wouters</a:t>
            </a:r>
            <a:r>
              <a:rPr lang="en-US" sz="1200" b="0" i="0" dirty="0">
                <a:solidFill>
                  <a:srgbClr val="333333"/>
                </a:solidFill>
                <a:effectLst/>
                <a:latin typeface="Guardian TextSans Web"/>
              </a:rPr>
              <a:t> OJ, McKee M, </a:t>
            </a:r>
            <a:r>
              <a:rPr lang="en-US" sz="1200" b="0" i="0" dirty="0" err="1">
                <a:solidFill>
                  <a:srgbClr val="333333"/>
                </a:solidFill>
                <a:effectLst/>
                <a:latin typeface="Guardian TextSans Web"/>
              </a:rPr>
              <a:t>Luyten</a:t>
            </a:r>
            <a:r>
              <a:rPr lang="en-US" sz="1200" b="0" i="0" dirty="0">
                <a:solidFill>
                  <a:srgbClr val="333333"/>
                </a:solidFill>
                <a:effectLst/>
                <a:latin typeface="Guardian TextSans Web"/>
              </a:rPr>
              <a:t> J. Estimated Research and Development Investment Needed to Bring a New Medicine to Market, 2009-2018. </a:t>
            </a:r>
            <a:r>
              <a:rPr lang="en-US" sz="1200" b="0" i="1" dirty="0">
                <a:solidFill>
                  <a:srgbClr val="333333"/>
                </a:solidFill>
                <a:effectLst/>
                <a:latin typeface="Guardian TextSans Web"/>
              </a:rPr>
              <a:t>JAMA.</a:t>
            </a:r>
            <a:r>
              <a:rPr lang="en-US" sz="1200" b="0" i="0" dirty="0">
                <a:solidFill>
                  <a:srgbClr val="333333"/>
                </a:solidFill>
                <a:effectLst/>
                <a:latin typeface="Guardian TextSans Web"/>
              </a:rPr>
              <a:t> 2020;323(9):844–853. doi:10.1001/jama.2020.1166</a:t>
            </a:r>
            <a:endParaRPr lang="en-ZA" sz="1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EBB0B3-55F2-17CE-DC2F-FC761504DA0D}"/>
              </a:ext>
            </a:extLst>
          </p:cNvPr>
          <p:cNvSpPr txBox="1"/>
          <p:nvPr/>
        </p:nvSpPr>
        <p:spPr>
          <a:xfrm>
            <a:off x="384305" y="5584830"/>
            <a:ext cx="3758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Montserrat ExtraBold" panose="020B0604020202020204" pitchFamily="2" charset="0"/>
              </a:rPr>
              <a:t>Average cost = $1.3 billion*</a:t>
            </a:r>
            <a:endParaRPr lang="en-ZA" b="1" dirty="0">
              <a:latin typeface="Montserrat ExtraBold" panose="020B06040202020202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7885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Box 41">
            <a:extLst>
              <a:ext uri="{FF2B5EF4-FFF2-40B4-BE49-F238E27FC236}">
                <a16:creationId xmlns:a16="http://schemas.microsoft.com/office/drawing/2014/main" id="{9A18EDF0-6127-3277-C342-D7B8D4942D7F}"/>
              </a:ext>
            </a:extLst>
          </p:cNvPr>
          <p:cNvSpPr txBox="1"/>
          <p:nvPr/>
        </p:nvSpPr>
        <p:spPr>
          <a:xfrm>
            <a:off x="4510096" y="4517795"/>
            <a:ext cx="2818425" cy="1969770"/>
          </a:xfrm>
          <a:prstGeom prst="rect">
            <a:avLst/>
          </a:prstGeom>
          <a:solidFill>
            <a:schemeClr val="bg1"/>
          </a:solidFill>
          <a:ln w="19050">
            <a:solidFill>
              <a:srgbClr val="843C0C"/>
            </a:solidFill>
          </a:ln>
        </p:spPr>
        <p:txBody>
          <a:bodyPr wrap="square" rtlCol="0">
            <a:spAutoFit/>
          </a:bodyPr>
          <a:lstStyle/>
          <a:p>
            <a:pPr indent="180975">
              <a:defRPr/>
            </a:pPr>
            <a:r>
              <a:rPr lang="en-GB" sz="1200" b="1" dirty="0"/>
              <a:t>Hit to Lead (H2L)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100" dirty="0"/>
              <a:t>Improved potency with SAR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100" dirty="0"/>
              <a:t>Solubility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100" dirty="0"/>
              <a:t>Cytotoxicity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100" dirty="0"/>
              <a:t>Chemical/metabolic stability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100" dirty="0"/>
              <a:t>Permeability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100" dirty="0"/>
              <a:t>CYP inhibition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100" dirty="0"/>
              <a:t>Binding assays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100" dirty="0"/>
              <a:t>Rodent PK studies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100" dirty="0"/>
              <a:t>POC in animal model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100" dirty="0"/>
              <a:t>Target ID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5B0A89-6589-B601-7AE5-C5185BE81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Drug Discovery Pipeline</a:t>
            </a:r>
            <a:endParaRPr lang="en-Z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9E3F62-35B2-AD3F-38BE-56D1309FD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B42D1-C534-400D-BC72-5CE77A30CD5B}" type="slidenum">
              <a:rPr lang="en-ZA" smtClean="0"/>
              <a:t>4</a:t>
            </a:fld>
            <a:endParaRPr lang="en-ZA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4B0064F-A8E0-E8F6-7C84-83693DCDC8BF}"/>
              </a:ext>
            </a:extLst>
          </p:cNvPr>
          <p:cNvCxnSpPr>
            <a:cxnSpLocks/>
          </p:cNvCxnSpPr>
          <p:nvPr/>
        </p:nvCxnSpPr>
        <p:spPr>
          <a:xfrm flipV="1">
            <a:off x="8921426" y="3774345"/>
            <a:ext cx="0" cy="750491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D9EDF7B-E107-D6ED-9611-67560A219AD4}"/>
              </a:ext>
            </a:extLst>
          </p:cNvPr>
          <p:cNvCxnSpPr>
            <a:cxnSpLocks/>
          </p:cNvCxnSpPr>
          <p:nvPr/>
        </p:nvCxnSpPr>
        <p:spPr>
          <a:xfrm flipV="1">
            <a:off x="5784481" y="3759007"/>
            <a:ext cx="0" cy="750491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FF0DABF-273A-69AE-DD62-5280DFDF80AB}"/>
              </a:ext>
            </a:extLst>
          </p:cNvPr>
          <p:cNvSpPr txBox="1"/>
          <p:nvPr/>
        </p:nvSpPr>
        <p:spPr>
          <a:xfrm>
            <a:off x="2182907" y="4496307"/>
            <a:ext cx="1692788" cy="1631216"/>
          </a:xfrm>
          <a:prstGeom prst="rect">
            <a:avLst/>
          </a:prstGeom>
          <a:noFill/>
          <a:ln w="19050">
            <a:solidFill>
              <a:srgbClr val="843C0C"/>
            </a:solidFill>
          </a:ln>
        </p:spPr>
        <p:txBody>
          <a:bodyPr wrap="square" rtlCol="0">
            <a:spAutoFit/>
          </a:bodyPr>
          <a:lstStyle/>
          <a:p>
            <a:pPr indent="180975"/>
            <a:r>
              <a:rPr lang="en-GB" sz="1200" b="1" dirty="0"/>
              <a:t>Hit Validation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100" dirty="0"/>
              <a:t>Resynthesis of hits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100" dirty="0"/>
              <a:t>IC50/MIC90 determination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100" dirty="0"/>
              <a:t>Mutant screening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100" dirty="0"/>
              <a:t>Primary ADMET assays (solubility, </a:t>
            </a:r>
            <a:r>
              <a:rPr lang="en-GB" sz="1100" dirty="0" err="1"/>
              <a:t>cytotox</a:t>
            </a:r>
            <a:r>
              <a:rPr lang="en-GB" sz="1100" dirty="0"/>
              <a:t>, microsomal stability)</a:t>
            </a:r>
            <a:endParaRPr lang="en-GB" sz="1100" i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100" dirty="0"/>
              <a:t>Resistance panel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E616F5-FBF0-A414-20A9-54F1BBC9607B}"/>
              </a:ext>
            </a:extLst>
          </p:cNvPr>
          <p:cNvSpPr txBox="1"/>
          <p:nvPr/>
        </p:nvSpPr>
        <p:spPr>
          <a:xfrm>
            <a:off x="7690225" y="4504739"/>
            <a:ext cx="2442501" cy="1631216"/>
          </a:xfrm>
          <a:prstGeom prst="rect">
            <a:avLst/>
          </a:prstGeom>
          <a:noFill/>
          <a:ln w="19050">
            <a:solidFill>
              <a:srgbClr val="843C0C"/>
            </a:solidFill>
          </a:ln>
        </p:spPr>
        <p:txBody>
          <a:bodyPr wrap="square" rtlCol="0">
            <a:spAutoFit/>
          </a:bodyPr>
          <a:lstStyle/>
          <a:p>
            <a:pPr indent="180975"/>
            <a:r>
              <a:rPr lang="en-GB" sz="1200" b="1" dirty="0"/>
              <a:t>Candidate Profiling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100" dirty="0"/>
              <a:t>1 – 3 frontrunners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100" dirty="0"/>
              <a:t>Large scale-up of compounds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100" dirty="0"/>
              <a:t>Non-GLP exploratory rat and dog tox. study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100" dirty="0"/>
              <a:t>Secondary pharmacology panel/</a:t>
            </a:r>
            <a:r>
              <a:rPr lang="en-GB" sz="1100" dirty="0" err="1"/>
              <a:t>Bioprofiling</a:t>
            </a:r>
            <a:endParaRPr lang="en-GB" sz="11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100" dirty="0"/>
              <a:t>CMC Studies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100" dirty="0"/>
              <a:t>Refine human dose predictions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A09E2F-FACD-4304-710E-E468E46A3275}"/>
              </a:ext>
            </a:extLst>
          </p:cNvPr>
          <p:cNvSpPr txBox="1"/>
          <p:nvPr/>
        </p:nvSpPr>
        <p:spPr>
          <a:xfrm>
            <a:off x="6936943" y="1310080"/>
            <a:ext cx="3317844" cy="1296000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txBody>
          <a:bodyPr wrap="square" numCol="2">
            <a:spAutoFit/>
          </a:bodyPr>
          <a:lstStyle/>
          <a:p>
            <a:pPr indent="90488">
              <a:defRPr/>
            </a:pPr>
            <a:r>
              <a:rPr lang="en-GB" sz="1200" b="1" dirty="0">
                <a:latin typeface="Calibri"/>
              </a:rPr>
              <a:t>Lead Optimisation (LO)</a:t>
            </a: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en-GB" sz="1100" dirty="0"/>
              <a:t>Potent analogues</a:t>
            </a: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en-GB" sz="1100" dirty="0"/>
              <a:t>Solubility </a:t>
            </a: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en-GB" sz="1100" dirty="0"/>
              <a:t>Cytotoxicity</a:t>
            </a: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en-GB" sz="1100" dirty="0"/>
              <a:t>Metabolic stability</a:t>
            </a: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en-GB" sz="1100" dirty="0"/>
              <a:t>hERG</a:t>
            </a: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en-GB" sz="1100" dirty="0"/>
              <a:t>Rodent/Dog PK</a:t>
            </a:r>
          </a:p>
          <a:p>
            <a:pPr>
              <a:defRPr/>
            </a:pPr>
            <a:endParaRPr lang="en-GB" sz="1100" dirty="0"/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en-GB" sz="1100" dirty="0"/>
              <a:t>Safety pharmacology (</a:t>
            </a:r>
            <a:r>
              <a:rPr lang="fr-CH" sz="1100" dirty="0">
                <a:cs typeface="Arial" panose="020B0604020202020204" pitchFamily="34" charset="0"/>
              </a:rPr>
              <a:t>Safety44/kinase panel)</a:t>
            </a:r>
            <a:endParaRPr lang="en-GB" sz="1100" dirty="0"/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en-GB" sz="1100" i="1" dirty="0"/>
              <a:t>In vivo </a:t>
            </a:r>
            <a:r>
              <a:rPr lang="en-GB" sz="1100" dirty="0"/>
              <a:t>efficacy</a:t>
            </a: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en-GB" sz="1100" dirty="0"/>
              <a:t>Target ID known</a:t>
            </a: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en-GB" sz="1100" dirty="0"/>
              <a:t>PK/PD studies</a:t>
            </a: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en-GB" sz="1100" dirty="0"/>
              <a:t>Human dose predictions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C505EC-CBFE-BEE0-6102-7B0C9FF623AD}"/>
              </a:ext>
            </a:extLst>
          </p:cNvPr>
          <p:cNvSpPr txBox="1"/>
          <p:nvPr/>
        </p:nvSpPr>
        <p:spPr>
          <a:xfrm>
            <a:off x="4356873" y="1658243"/>
            <a:ext cx="2308076" cy="800219"/>
          </a:xfrm>
          <a:prstGeom prst="rect">
            <a:avLst/>
          </a:prstGeom>
          <a:solidFill>
            <a:schemeClr val="bg1"/>
          </a:solidFill>
          <a:ln w="19050">
            <a:solidFill>
              <a:srgbClr val="ED7D31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GB" sz="1200" b="1" dirty="0">
                <a:latin typeface="Calibri"/>
              </a:rPr>
              <a:t>Formal Hit Assessment (FHA)</a:t>
            </a: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en-GB" sz="1100" dirty="0">
                <a:latin typeface="Calibri"/>
              </a:rPr>
              <a:t>Define minimal pharmacophore</a:t>
            </a: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en-GB" sz="1100" dirty="0">
                <a:latin typeface="Calibri"/>
              </a:rPr>
              <a:t>Sc</a:t>
            </a:r>
            <a:r>
              <a:rPr lang="en-GB" sz="1100" dirty="0" err="1">
                <a:latin typeface="Calibri"/>
              </a:rPr>
              <a:t>ope</a:t>
            </a:r>
            <a:r>
              <a:rPr lang="en-GB" sz="1100" dirty="0">
                <a:latin typeface="Calibri"/>
              </a:rPr>
              <a:t> out SAR/SPR (~ 30 </a:t>
            </a:r>
            <a:r>
              <a:rPr lang="en-GB" sz="1100" dirty="0" err="1">
                <a:latin typeface="Calibri"/>
              </a:rPr>
              <a:t>cds</a:t>
            </a:r>
            <a:r>
              <a:rPr lang="en-GB" sz="1100" dirty="0">
                <a:latin typeface="Calibri"/>
              </a:rPr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en-GB" sz="1100" dirty="0">
                <a:latin typeface="Calibri"/>
              </a:rPr>
              <a:t>Profile in primary ADMET assays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796CB56-64F7-FA21-CD85-25774A1CA0D2}"/>
              </a:ext>
            </a:extLst>
          </p:cNvPr>
          <p:cNvGrpSpPr/>
          <p:nvPr/>
        </p:nvGrpSpPr>
        <p:grpSpPr>
          <a:xfrm>
            <a:off x="1989805" y="2455559"/>
            <a:ext cx="8382357" cy="1833447"/>
            <a:chOff x="-231217" y="703010"/>
            <a:chExt cx="8382357" cy="1833447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CD57B302-C84A-6C01-C8CF-6E11AC8F161D}"/>
                </a:ext>
              </a:extLst>
            </p:cNvPr>
            <p:cNvCxnSpPr>
              <a:cxnSpLocks/>
            </p:cNvCxnSpPr>
            <p:nvPr/>
          </p:nvCxnSpPr>
          <p:spPr>
            <a:xfrm>
              <a:off x="377474" y="703010"/>
              <a:ext cx="0" cy="896696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5EB2F1C-3703-F433-1E48-F46770CB69F7}"/>
                </a:ext>
              </a:extLst>
            </p:cNvPr>
            <p:cNvGrpSpPr/>
            <p:nvPr/>
          </p:nvGrpSpPr>
          <p:grpSpPr>
            <a:xfrm>
              <a:off x="1391837" y="1625495"/>
              <a:ext cx="6759303" cy="365523"/>
              <a:chOff x="1152408" y="1765140"/>
              <a:chExt cx="6169920" cy="487364"/>
            </a:xfrm>
          </p:grpSpPr>
          <p:sp>
            <p:nvSpPr>
              <p:cNvPr id="22" name="Chevron 6">
                <a:extLst>
                  <a:ext uri="{FF2B5EF4-FFF2-40B4-BE49-F238E27FC236}">
                    <a16:creationId xmlns:a16="http://schemas.microsoft.com/office/drawing/2014/main" id="{C67148FB-3713-A9AE-1E8D-EF0741DD599D}"/>
                  </a:ext>
                </a:extLst>
              </p:cNvPr>
              <p:cNvSpPr/>
              <p:nvPr/>
            </p:nvSpPr>
            <p:spPr bwMode="auto">
              <a:xfrm>
                <a:off x="1152408" y="1766123"/>
                <a:ext cx="1203522" cy="482221"/>
              </a:xfrm>
              <a:prstGeom prst="chevron">
                <a:avLst/>
              </a:prstGeom>
              <a:ln w="28575">
                <a:solidFill>
                  <a:schemeClr val="accent2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pPr algn="ctr">
                  <a:defRPr/>
                </a:pPr>
                <a:r>
                  <a:rPr lang="en-GB" sz="1200" b="1" dirty="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rPr>
                  <a:t>Formal Hit </a:t>
                </a:r>
              </a:p>
              <a:p>
                <a:pPr algn="ctr">
                  <a:defRPr/>
                </a:pPr>
                <a:r>
                  <a:rPr lang="en-GB" sz="1200" b="1" dirty="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rPr>
                  <a:t>Assessment</a:t>
                </a:r>
              </a:p>
            </p:txBody>
          </p:sp>
          <p:sp>
            <p:nvSpPr>
              <p:cNvPr id="23" name="Chevron 7">
                <a:extLst>
                  <a:ext uri="{FF2B5EF4-FFF2-40B4-BE49-F238E27FC236}">
                    <a16:creationId xmlns:a16="http://schemas.microsoft.com/office/drawing/2014/main" id="{5344063A-CBC4-1575-78D4-60B3EB7F0F95}"/>
                  </a:ext>
                </a:extLst>
              </p:cNvPr>
              <p:cNvSpPr/>
              <p:nvPr/>
            </p:nvSpPr>
            <p:spPr bwMode="auto">
              <a:xfrm>
                <a:off x="2149128" y="1765140"/>
                <a:ext cx="1153101" cy="481253"/>
              </a:xfrm>
              <a:prstGeom prst="chevron">
                <a:avLst/>
              </a:prstGeom>
              <a:ln w="28575">
                <a:solidFill>
                  <a:schemeClr val="accent2">
                    <a:lumMod val="5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pPr algn="ctr">
                  <a:defRPr/>
                </a:pPr>
                <a:r>
                  <a:rPr lang="en-GB" sz="1200" b="1" dirty="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rPr>
                  <a:t>Hit to Lead</a:t>
                </a:r>
              </a:p>
            </p:txBody>
          </p:sp>
          <p:sp>
            <p:nvSpPr>
              <p:cNvPr id="24" name="Chevron 8">
                <a:extLst>
                  <a:ext uri="{FF2B5EF4-FFF2-40B4-BE49-F238E27FC236}">
                    <a16:creationId xmlns:a16="http://schemas.microsoft.com/office/drawing/2014/main" id="{0E6E9578-808B-1191-E512-10CB60EE9384}"/>
                  </a:ext>
                </a:extLst>
              </p:cNvPr>
              <p:cNvSpPr/>
              <p:nvPr/>
            </p:nvSpPr>
            <p:spPr bwMode="auto">
              <a:xfrm>
                <a:off x="3144843" y="1766727"/>
                <a:ext cx="1663478" cy="485775"/>
              </a:xfrm>
              <a:prstGeom prst="chevron">
                <a:avLst/>
              </a:prstGeom>
              <a:ln w="28575">
                <a:solidFill>
                  <a:schemeClr val="accent2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pPr algn="ctr">
                  <a:defRPr/>
                </a:pPr>
                <a:r>
                  <a:rPr lang="en-GB" sz="1200" b="1" dirty="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rPr>
                  <a:t>Lead Optimisation</a:t>
                </a:r>
              </a:p>
            </p:txBody>
          </p:sp>
          <p:sp>
            <p:nvSpPr>
              <p:cNvPr id="25" name="Chevron 9">
                <a:extLst>
                  <a:ext uri="{FF2B5EF4-FFF2-40B4-BE49-F238E27FC236}">
                    <a16:creationId xmlns:a16="http://schemas.microsoft.com/office/drawing/2014/main" id="{EDD0D52B-0CD3-EA1C-4309-9E5B637A64BB}"/>
                  </a:ext>
                </a:extLst>
              </p:cNvPr>
              <p:cNvSpPr/>
              <p:nvPr/>
            </p:nvSpPr>
            <p:spPr bwMode="auto">
              <a:xfrm>
                <a:off x="5961421" y="1766728"/>
                <a:ext cx="1360907" cy="484187"/>
              </a:xfrm>
              <a:prstGeom prst="chevron">
                <a:avLst/>
              </a:prstGeom>
              <a:ln w="28575">
                <a:solidFill>
                  <a:schemeClr val="accent2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pPr algn="ctr">
                  <a:defRPr/>
                </a:pPr>
                <a:r>
                  <a:rPr lang="en-GB" sz="1200" b="1" dirty="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rPr>
                  <a:t>Pre-clinical</a:t>
                </a:r>
              </a:p>
              <a:p>
                <a:pPr algn="ctr">
                  <a:defRPr/>
                </a:pPr>
                <a:r>
                  <a:rPr lang="en-GB" sz="1200" b="1" dirty="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rPr>
                  <a:t>development</a:t>
                </a:r>
              </a:p>
            </p:txBody>
          </p:sp>
          <p:sp>
            <p:nvSpPr>
              <p:cNvPr id="26" name="Chevron 10">
                <a:extLst>
                  <a:ext uri="{FF2B5EF4-FFF2-40B4-BE49-F238E27FC236}">
                    <a16:creationId xmlns:a16="http://schemas.microsoft.com/office/drawing/2014/main" id="{7BF85CB2-6258-F304-1C05-586B08A17AEF}"/>
                  </a:ext>
                </a:extLst>
              </p:cNvPr>
              <p:cNvSpPr/>
              <p:nvPr/>
            </p:nvSpPr>
            <p:spPr bwMode="auto">
              <a:xfrm>
                <a:off x="4646836" y="1768317"/>
                <a:ext cx="1530850" cy="484187"/>
              </a:xfrm>
              <a:prstGeom prst="chevron">
                <a:avLst/>
              </a:prstGeom>
              <a:ln w="28575">
                <a:solidFill>
                  <a:schemeClr val="accent2">
                    <a:lumMod val="5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pPr algn="ctr">
                  <a:defRPr/>
                </a:pPr>
                <a:r>
                  <a:rPr lang="en-GB" sz="1200" b="1" dirty="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rPr>
                  <a:t> </a:t>
                </a:r>
              </a:p>
              <a:p>
                <a:pPr algn="ctr">
                  <a:defRPr/>
                </a:pPr>
                <a:r>
                  <a:rPr lang="en-GB" sz="1200" b="1" dirty="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rPr>
                  <a:t> Candidate Profiling</a:t>
                </a:r>
              </a:p>
              <a:p>
                <a:pPr algn="ctr">
                  <a:defRPr/>
                </a:pPr>
                <a:r>
                  <a:rPr lang="en-GB" sz="1200" b="1" dirty="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rPr>
                  <a:t> </a:t>
                </a:r>
              </a:p>
            </p:txBody>
          </p:sp>
        </p:grp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F707EAD-2EF6-9003-4755-87CA46FE2F9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64531" y="712557"/>
              <a:ext cx="6292" cy="879367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BBC34382-410A-35F4-C6E7-F55F379A1072}"/>
                </a:ext>
              </a:extLst>
            </p:cNvPr>
            <p:cNvCxnSpPr>
              <a:cxnSpLocks/>
            </p:cNvCxnSpPr>
            <p:nvPr/>
          </p:nvCxnSpPr>
          <p:spPr>
            <a:xfrm>
              <a:off x="5220071" y="865512"/>
              <a:ext cx="1" cy="73039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7865C87-BFE3-C9EB-355C-932A6F800FE2}"/>
                </a:ext>
              </a:extLst>
            </p:cNvPr>
            <p:cNvSpPr txBox="1"/>
            <p:nvPr/>
          </p:nvSpPr>
          <p:spPr>
            <a:xfrm>
              <a:off x="2002772" y="1035903"/>
              <a:ext cx="936103" cy="24622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ZA" sz="1000" b="1" dirty="0"/>
                <a:t>Hit Series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CB496BB-846B-8491-0717-27EE8B44C7FD}"/>
                </a:ext>
              </a:extLst>
            </p:cNvPr>
            <p:cNvSpPr txBox="1"/>
            <p:nvPr/>
          </p:nvSpPr>
          <p:spPr>
            <a:xfrm>
              <a:off x="4798120" y="1035903"/>
              <a:ext cx="936103" cy="24622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ZA" sz="1000" b="1" dirty="0"/>
                <a:t>Late Lead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6F76616-1AD5-DB67-138A-EE8E06907865}"/>
                </a:ext>
              </a:extLst>
            </p:cNvPr>
            <p:cNvSpPr txBox="1"/>
            <p:nvPr/>
          </p:nvSpPr>
          <p:spPr>
            <a:xfrm>
              <a:off x="-231217" y="1035903"/>
              <a:ext cx="1181556" cy="24622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ZA" sz="1000" b="1" dirty="0"/>
                <a:t>Screening Active</a:t>
              </a:r>
            </a:p>
          </p:txBody>
        </p:sp>
        <p:sp>
          <p:nvSpPr>
            <p:cNvPr id="19" name="Chevron 7">
              <a:extLst>
                <a:ext uri="{FF2B5EF4-FFF2-40B4-BE49-F238E27FC236}">
                  <a16:creationId xmlns:a16="http://schemas.microsoft.com/office/drawing/2014/main" id="{62D203A3-2582-182F-29E5-AE886196DE4F}"/>
                </a:ext>
              </a:extLst>
            </p:cNvPr>
            <p:cNvSpPr/>
            <p:nvPr/>
          </p:nvSpPr>
          <p:spPr bwMode="auto">
            <a:xfrm>
              <a:off x="355143" y="1626958"/>
              <a:ext cx="1227637" cy="360940"/>
            </a:xfrm>
            <a:prstGeom prst="chevron">
              <a:avLst/>
            </a:prstGeom>
            <a:ln w="28575">
              <a:solidFill>
                <a:schemeClr val="accent2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>
                <a:defRPr/>
              </a:pPr>
              <a:r>
                <a:rPr lang="en-GB" sz="1200" b="1" dirty="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rPr>
                <a:t>Hit</a:t>
              </a:r>
            </a:p>
            <a:p>
              <a:pPr algn="ctr">
                <a:defRPr/>
              </a:pPr>
              <a:r>
                <a:rPr lang="en-GB" sz="1200" b="1" dirty="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rPr>
                <a:t>Validation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64F0B15-B773-2B8C-389C-E388048AD615}"/>
                </a:ext>
              </a:extLst>
            </p:cNvPr>
            <p:cNvSpPr txBox="1"/>
            <p:nvPr/>
          </p:nvSpPr>
          <p:spPr>
            <a:xfrm>
              <a:off x="3066453" y="2290236"/>
              <a:ext cx="936103" cy="24622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ZA" sz="1000" b="1" dirty="0"/>
                <a:t>Early Lead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F52206D-A607-8F72-B475-DE6BE244E0D3}"/>
                </a:ext>
              </a:extLst>
            </p:cNvPr>
            <p:cNvSpPr txBox="1"/>
            <p:nvPr/>
          </p:nvSpPr>
          <p:spPr>
            <a:xfrm>
              <a:off x="6246303" y="2276226"/>
              <a:ext cx="936103" cy="24622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ZA" sz="1000" b="1" dirty="0"/>
                <a:t>Candidate</a:t>
              </a:r>
            </a:p>
          </p:txBody>
        </p:sp>
      </p:grpSp>
      <p:sp>
        <p:nvSpPr>
          <p:cNvPr id="27" name="Chevron 7">
            <a:extLst>
              <a:ext uri="{FF2B5EF4-FFF2-40B4-BE49-F238E27FC236}">
                <a16:creationId xmlns:a16="http://schemas.microsoft.com/office/drawing/2014/main" id="{117AC9BF-D784-942D-272D-08DEECCD2E3D}"/>
              </a:ext>
            </a:extLst>
          </p:cNvPr>
          <p:cNvSpPr/>
          <p:nvPr/>
        </p:nvSpPr>
        <p:spPr bwMode="auto">
          <a:xfrm>
            <a:off x="1738720" y="3378709"/>
            <a:ext cx="1009864" cy="360275"/>
          </a:xfrm>
          <a:prstGeom prst="chevron">
            <a:avLst/>
          </a:prstGeom>
          <a:ln w="28575">
            <a:solidFill>
              <a:srgbClr val="ED7D31"/>
            </a:solidFill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anchor="ctr"/>
          <a:lstStyle/>
          <a:p>
            <a:pPr algn="ctr">
              <a:defRPr/>
            </a:pPr>
            <a:r>
              <a:rPr lang="en-GB" sz="1200" b="1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Screening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30AD765-D8A9-0D9B-1F99-2843B9C1E408}"/>
              </a:ext>
            </a:extLst>
          </p:cNvPr>
          <p:cNvSpPr txBox="1"/>
          <p:nvPr/>
        </p:nvSpPr>
        <p:spPr>
          <a:xfrm>
            <a:off x="1703513" y="1162464"/>
            <a:ext cx="2381367" cy="1292662"/>
          </a:xfrm>
          <a:prstGeom prst="rect">
            <a:avLst/>
          </a:prstGeom>
          <a:noFill/>
          <a:ln w="19050">
            <a:solidFill>
              <a:srgbClr val="ED7D31"/>
            </a:solidFill>
          </a:ln>
        </p:spPr>
        <p:txBody>
          <a:bodyPr wrap="square" rtlCol="0">
            <a:spAutoFit/>
          </a:bodyPr>
          <a:lstStyle/>
          <a:p>
            <a:pPr indent="180975"/>
            <a:r>
              <a:rPr lang="en-GB" sz="1200" b="1" dirty="0"/>
              <a:t>Screening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100" dirty="0"/>
              <a:t>HTS of compound library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100" dirty="0"/>
              <a:t>SP whole cell assay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100" dirty="0"/>
              <a:t>SP Biochemical assay (target-based)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100" dirty="0"/>
              <a:t>Chemical tractability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100" dirty="0"/>
              <a:t>Clustering and prioritization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100" dirty="0"/>
              <a:t>SWOT analysis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42CCBCD-0D43-7E1B-E34F-516AE9B2D8BF}"/>
              </a:ext>
            </a:extLst>
          </p:cNvPr>
          <p:cNvCxnSpPr>
            <a:cxnSpLocks/>
          </p:cNvCxnSpPr>
          <p:nvPr/>
        </p:nvCxnSpPr>
        <p:spPr>
          <a:xfrm flipV="1">
            <a:off x="3650916" y="3759007"/>
            <a:ext cx="0" cy="737019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AFB99A04-F394-8787-774A-D5BC8B517D27}"/>
              </a:ext>
            </a:extLst>
          </p:cNvPr>
          <p:cNvSpPr txBox="1"/>
          <p:nvPr/>
        </p:nvSpPr>
        <p:spPr>
          <a:xfrm>
            <a:off x="3182866" y="4044281"/>
            <a:ext cx="936103" cy="246221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ZA" sz="1000" b="1" dirty="0"/>
              <a:t>Validated Hit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296886E-0481-3CBE-DFD0-830933A9A7B3}"/>
              </a:ext>
            </a:extLst>
          </p:cNvPr>
          <p:cNvSpPr/>
          <p:nvPr/>
        </p:nvSpPr>
        <p:spPr>
          <a:xfrm>
            <a:off x="10020428" y="2710726"/>
            <a:ext cx="86517" cy="6403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BEE66E5-CF3D-BF3B-2727-D003941BE62B}"/>
              </a:ext>
            </a:extLst>
          </p:cNvPr>
          <p:cNvSpPr/>
          <p:nvPr/>
        </p:nvSpPr>
        <p:spPr>
          <a:xfrm>
            <a:off x="6739588" y="2716996"/>
            <a:ext cx="45719" cy="6403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E183277-5D5F-5FE0-B77E-B29145E777AC}"/>
              </a:ext>
            </a:extLst>
          </p:cNvPr>
          <p:cNvGrpSpPr/>
          <p:nvPr/>
        </p:nvGrpSpPr>
        <p:grpSpPr>
          <a:xfrm>
            <a:off x="7035164" y="3822788"/>
            <a:ext cx="936103" cy="488912"/>
            <a:chOff x="5508105" y="3732176"/>
            <a:chExt cx="936103" cy="488912"/>
          </a:xfrm>
        </p:grpSpPr>
        <p:sp>
          <p:nvSpPr>
            <p:cNvPr id="34" name="Arrow: Curved Down 33">
              <a:extLst>
                <a:ext uri="{FF2B5EF4-FFF2-40B4-BE49-F238E27FC236}">
                  <a16:creationId xmlns:a16="http://schemas.microsoft.com/office/drawing/2014/main" id="{3AEC2CB6-25BD-2A0E-1B70-51E19DE84282}"/>
                </a:ext>
              </a:extLst>
            </p:cNvPr>
            <p:cNvSpPr/>
            <p:nvPr/>
          </p:nvSpPr>
          <p:spPr>
            <a:xfrm rot="10800000">
              <a:off x="5665861" y="3732176"/>
              <a:ext cx="520267" cy="246221"/>
            </a:xfrm>
            <a:prstGeom prst="curvedDown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>
                <a:solidFill>
                  <a:schemeClr val="tx1"/>
                </a:solidFill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84D8120-AD09-1715-AFC6-B03C95AE5244}"/>
                </a:ext>
              </a:extLst>
            </p:cNvPr>
            <p:cNvSpPr txBox="1"/>
            <p:nvPr/>
          </p:nvSpPr>
          <p:spPr>
            <a:xfrm>
              <a:off x="5508105" y="3974867"/>
              <a:ext cx="936103" cy="246221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ZA" sz="1000" b="1" dirty="0"/>
                <a:t>Back-ups</a:t>
              </a:r>
            </a:p>
          </p:txBody>
        </p:sp>
      </p:grpSp>
      <p:graphicFrame>
        <p:nvGraphicFramePr>
          <p:cNvPr id="36" name="Object 35">
            <a:extLst>
              <a:ext uri="{FF2B5EF4-FFF2-40B4-BE49-F238E27FC236}">
                <a16:creationId xmlns:a16="http://schemas.microsoft.com/office/drawing/2014/main" id="{6237EA7E-55F6-37FE-F8E0-AB559821ECB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564872" y="2646380"/>
          <a:ext cx="1614579" cy="4701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4661609" imgH="1357496" progId="ChemDraw.Document.6.0">
                  <p:embed/>
                </p:oleObj>
              </mc:Choice>
              <mc:Fallback>
                <p:oleObj name="CS ChemDraw Drawing" r:id="rId2" imgW="4661609" imgH="1357496" progId="ChemDraw.Document.6.0">
                  <p:embed/>
                  <p:pic>
                    <p:nvPicPr>
                      <p:cNvPr id="36" name="Object 35">
                        <a:extLst>
                          <a:ext uri="{FF2B5EF4-FFF2-40B4-BE49-F238E27FC236}">
                            <a16:creationId xmlns:a16="http://schemas.microsoft.com/office/drawing/2014/main" id="{6237EA7E-55F6-37FE-F8E0-AB559821ECB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9564872" y="2646380"/>
                        <a:ext cx="1614579" cy="47018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7" name="Picture 36" descr="A picture containing diagram&#10;&#10;Description automatically generated">
            <a:extLst>
              <a:ext uri="{FF2B5EF4-FFF2-40B4-BE49-F238E27FC236}">
                <a16:creationId xmlns:a16="http://schemas.microsoft.com/office/drawing/2014/main" id="{9CD8F141-DAB4-320C-2C98-68A70620E97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2548" y="5545292"/>
            <a:ext cx="1125966" cy="788370"/>
          </a:xfrm>
          <a:prstGeom prst="rect">
            <a:avLst/>
          </a:prstGeom>
        </p:spPr>
      </p:pic>
      <p:sp>
        <p:nvSpPr>
          <p:cNvPr id="38" name="object 3">
            <a:extLst>
              <a:ext uri="{FF2B5EF4-FFF2-40B4-BE49-F238E27FC236}">
                <a16:creationId xmlns:a16="http://schemas.microsoft.com/office/drawing/2014/main" id="{9F43D9F7-661B-9DA9-8663-00E96E78DFC2}"/>
              </a:ext>
            </a:extLst>
          </p:cNvPr>
          <p:cNvSpPr/>
          <p:nvPr/>
        </p:nvSpPr>
        <p:spPr>
          <a:xfrm>
            <a:off x="326067" y="1625583"/>
            <a:ext cx="1149880" cy="82954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6496A3ED-F463-491E-E0E7-08E25553B46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779" t="12452" r="4314" b="8677"/>
          <a:stretch/>
        </p:blipFill>
        <p:spPr>
          <a:xfrm>
            <a:off x="129179" y="2550999"/>
            <a:ext cx="1703513" cy="51328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id="{E036665D-30A4-50DA-983C-3C2591E695B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37603" y="5126021"/>
            <a:ext cx="1504164" cy="1052914"/>
          </a:xfrm>
          <a:prstGeom prst="rect">
            <a:avLst/>
          </a:prstGeom>
        </p:spPr>
      </p:pic>
      <p:sp>
        <p:nvSpPr>
          <p:cNvPr id="41" name="Chevron 9">
            <a:extLst>
              <a:ext uri="{FF2B5EF4-FFF2-40B4-BE49-F238E27FC236}">
                <a16:creationId xmlns:a16="http://schemas.microsoft.com/office/drawing/2014/main" id="{81A07B12-1086-E723-DCBC-FDF153AC9733}"/>
              </a:ext>
            </a:extLst>
          </p:cNvPr>
          <p:cNvSpPr/>
          <p:nvPr/>
        </p:nvSpPr>
        <p:spPr bwMode="auto">
          <a:xfrm>
            <a:off x="10184423" y="3384988"/>
            <a:ext cx="1490908" cy="353996"/>
          </a:xfrm>
          <a:prstGeom prst="chevron">
            <a:avLst/>
          </a:prstGeom>
          <a:ln w="28575">
            <a:solidFill>
              <a:schemeClr val="accent2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 algn="ctr">
              <a:defRPr/>
            </a:pPr>
            <a:r>
              <a:rPr lang="en-GB" sz="1200" b="1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Clinical</a:t>
            </a:r>
          </a:p>
          <a:p>
            <a:pPr algn="ctr">
              <a:defRPr/>
            </a:pPr>
            <a:r>
              <a:rPr lang="en-GB" sz="1200" b="1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development</a:t>
            </a:r>
          </a:p>
        </p:txBody>
      </p:sp>
    </p:spTree>
    <p:extLst>
      <p:ext uri="{BB962C8B-B14F-4D97-AF65-F5344CB8AC3E}">
        <p14:creationId xmlns:p14="http://schemas.microsoft.com/office/powerpoint/2010/main" val="2184289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7" grpId="0" animBg="1"/>
      <p:bldP spid="8" grpId="0" animBg="1"/>
      <p:bldP spid="9" grpId="0" animBg="1"/>
      <p:bldP spid="10" grpId="0" animBg="1"/>
      <p:bldP spid="28" grpId="0" animBg="1"/>
      <p:bldP spid="3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8B0DB-A939-F623-0C93-68C5248E0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7232780" cy="598702"/>
          </a:xfrm>
        </p:spPr>
        <p:txBody>
          <a:bodyPr>
            <a:normAutofit fontScale="90000"/>
          </a:bodyPr>
          <a:lstStyle/>
          <a:p>
            <a:r>
              <a:rPr lang="en-US" dirty="0"/>
              <a:t>AI/ML Applications in Drug Discovery</a:t>
            </a:r>
            <a:endParaRPr lang="en-Z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A0BDD2-4886-4920-1D1A-CC51688E6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B42D1-C534-400D-BC72-5CE77A30CD5B}" type="slidenum">
              <a:rPr lang="en-ZA" smtClean="0"/>
              <a:t>5</a:t>
            </a:fld>
            <a:endParaRPr lang="en-ZA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09B7D76-1648-6AB8-0FFB-5EE7B34BF700}"/>
              </a:ext>
            </a:extLst>
          </p:cNvPr>
          <p:cNvGrpSpPr/>
          <p:nvPr/>
        </p:nvGrpSpPr>
        <p:grpSpPr>
          <a:xfrm>
            <a:off x="1941683" y="1205647"/>
            <a:ext cx="7795997" cy="365523"/>
            <a:chOff x="355143" y="1625495"/>
            <a:chExt cx="7795997" cy="365523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318C2DC6-4CF7-F0D6-69C4-5C3B26CA16D9}"/>
                </a:ext>
              </a:extLst>
            </p:cNvPr>
            <p:cNvGrpSpPr/>
            <p:nvPr/>
          </p:nvGrpSpPr>
          <p:grpSpPr>
            <a:xfrm>
              <a:off x="1391837" y="1625495"/>
              <a:ext cx="6759303" cy="365523"/>
              <a:chOff x="1152408" y="1765140"/>
              <a:chExt cx="6169920" cy="487364"/>
            </a:xfrm>
          </p:grpSpPr>
          <p:sp>
            <p:nvSpPr>
              <p:cNvPr id="32" name="Chevron 6">
                <a:extLst>
                  <a:ext uri="{FF2B5EF4-FFF2-40B4-BE49-F238E27FC236}">
                    <a16:creationId xmlns:a16="http://schemas.microsoft.com/office/drawing/2014/main" id="{2782EC5C-D965-A83C-DAC8-163E8C8685A4}"/>
                  </a:ext>
                </a:extLst>
              </p:cNvPr>
              <p:cNvSpPr/>
              <p:nvPr/>
            </p:nvSpPr>
            <p:spPr bwMode="auto">
              <a:xfrm>
                <a:off x="1152408" y="1766123"/>
                <a:ext cx="1203522" cy="482221"/>
              </a:xfrm>
              <a:prstGeom prst="chevron">
                <a:avLst/>
              </a:prstGeom>
              <a:ln w="28575">
                <a:solidFill>
                  <a:schemeClr val="accent2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pPr algn="ctr">
                  <a:defRPr/>
                </a:pPr>
                <a:r>
                  <a:rPr lang="en-GB" sz="1200" b="1" dirty="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rPr>
                  <a:t>Formal Hit </a:t>
                </a:r>
              </a:p>
              <a:p>
                <a:pPr algn="ctr">
                  <a:defRPr/>
                </a:pPr>
                <a:r>
                  <a:rPr lang="en-GB" sz="1200" b="1" dirty="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rPr>
                  <a:t>Assessment</a:t>
                </a:r>
              </a:p>
            </p:txBody>
          </p:sp>
          <p:sp>
            <p:nvSpPr>
              <p:cNvPr id="33" name="Chevron 7">
                <a:extLst>
                  <a:ext uri="{FF2B5EF4-FFF2-40B4-BE49-F238E27FC236}">
                    <a16:creationId xmlns:a16="http://schemas.microsoft.com/office/drawing/2014/main" id="{FB256EC3-BF19-2F6E-5B11-85F4CDC2EEDA}"/>
                  </a:ext>
                </a:extLst>
              </p:cNvPr>
              <p:cNvSpPr/>
              <p:nvPr/>
            </p:nvSpPr>
            <p:spPr bwMode="auto">
              <a:xfrm>
                <a:off x="2149128" y="1765140"/>
                <a:ext cx="1153101" cy="481253"/>
              </a:xfrm>
              <a:prstGeom prst="chevron">
                <a:avLst/>
              </a:prstGeom>
              <a:ln w="28575">
                <a:solidFill>
                  <a:schemeClr val="accent2">
                    <a:lumMod val="5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pPr algn="ctr">
                  <a:defRPr/>
                </a:pPr>
                <a:r>
                  <a:rPr lang="en-GB" sz="1200" b="1" dirty="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rPr>
                  <a:t>Hit to Lead</a:t>
                </a:r>
              </a:p>
            </p:txBody>
          </p:sp>
          <p:sp>
            <p:nvSpPr>
              <p:cNvPr id="34" name="Chevron 8">
                <a:extLst>
                  <a:ext uri="{FF2B5EF4-FFF2-40B4-BE49-F238E27FC236}">
                    <a16:creationId xmlns:a16="http://schemas.microsoft.com/office/drawing/2014/main" id="{0713434E-6538-F758-9E8F-C6FA1CD24573}"/>
                  </a:ext>
                </a:extLst>
              </p:cNvPr>
              <p:cNvSpPr/>
              <p:nvPr/>
            </p:nvSpPr>
            <p:spPr bwMode="auto">
              <a:xfrm>
                <a:off x="3144843" y="1766727"/>
                <a:ext cx="1663478" cy="485775"/>
              </a:xfrm>
              <a:prstGeom prst="chevron">
                <a:avLst/>
              </a:prstGeom>
              <a:ln w="28575">
                <a:solidFill>
                  <a:schemeClr val="accent2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pPr algn="ctr">
                  <a:defRPr/>
                </a:pPr>
                <a:r>
                  <a:rPr lang="en-GB" sz="1200" b="1" dirty="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rPr>
                  <a:t>Lead Optimisation</a:t>
                </a:r>
              </a:p>
            </p:txBody>
          </p:sp>
          <p:sp>
            <p:nvSpPr>
              <p:cNvPr id="35" name="Chevron 9">
                <a:extLst>
                  <a:ext uri="{FF2B5EF4-FFF2-40B4-BE49-F238E27FC236}">
                    <a16:creationId xmlns:a16="http://schemas.microsoft.com/office/drawing/2014/main" id="{EB4F94F9-2212-4E02-B5BC-6F68402B5395}"/>
                  </a:ext>
                </a:extLst>
              </p:cNvPr>
              <p:cNvSpPr/>
              <p:nvPr/>
            </p:nvSpPr>
            <p:spPr bwMode="auto">
              <a:xfrm>
                <a:off x="5961421" y="1766728"/>
                <a:ext cx="1360907" cy="484187"/>
              </a:xfrm>
              <a:prstGeom prst="chevron">
                <a:avLst/>
              </a:prstGeom>
              <a:ln w="28575">
                <a:solidFill>
                  <a:schemeClr val="accent2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pPr algn="ctr">
                  <a:defRPr/>
                </a:pPr>
                <a:r>
                  <a:rPr lang="en-GB" sz="1200" b="1" dirty="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rPr>
                  <a:t>Pre-clinical</a:t>
                </a:r>
              </a:p>
              <a:p>
                <a:pPr algn="ctr">
                  <a:defRPr/>
                </a:pPr>
                <a:r>
                  <a:rPr lang="en-GB" sz="1200" b="1" dirty="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rPr>
                  <a:t>development</a:t>
                </a:r>
              </a:p>
            </p:txBody>
          </p:sp>
          <p:sp>
            <p:nvSpPr>
              <p:cNvPr id="36" name="Chevron 10">
                <a:extLst>
                  <a:ext uri="{FF2B5EF4-FFF2-40B4-BE49-F238E27FC236}">
                    <a16:creationId xmlns:a16="http://schemas.microsoft.com/office/drawing/2014/main" id="{02141256-A3E2-0D68-8856-1D6239673783}"/>
                  </a:ext>
                </a:extLst>
              </p:cNvPr>
              <p:cNvSpPr/>
              <p:nvPr/>
            </p:nvSpPr>
            <p:spPr bwMode="auto">
              <a:xfrm>
                <a:off x="4646836" y="1768317"/>
                <a:ext cx="1530850" cy="484187"/>
              </a:xfrm>
              <a:prstGeom prst="chevron">
                <a:avLst/>
              </a:prstGeom>
              <a:ln w="28575">
                <a:solidFill>
                  <a:schemeClr val="accent2">
                    <a:lumMod val="5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pPr algn="ctr">
                  <a:defRPr/>
                </a:pPr>
                <a:r>
                  <a:rPr lang="en-GB" sz="1200" b="1" dirty="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rPr>
                  <a:t> </a:t>
                </a:r>
              </a:p>
              <a:p>
                <a:pPr algn="ctr">
                  <a:defRPr/>
                </a:pPr>
                <a:r>
                  <a:rPr lang="en-GB" sz="1200" b="1" dirty="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rPr>
                  <a:t> Candidate Profiling</a:t>
                </a:r>
              </a:p>
              <a:p>
                <a:pPr algn="ctr">
                  <a:defRPr/>
                </a:pPr>
                <a:r>
                  <a:rPr lang="en-GB" sz="1200" b="1" dirty="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rPr>
                  <a:t> </a:t>
                </a:r>
              </a:p>
            </p:txBody>
          </p:sp>
        </p:grpSp>
        <p:sp>
          <p:nvSpPr>
            <p:cNvPr id="29" name="Chevron 7">
              <a:extLst>
                <a:ext uri="{FF2B5EF4-FFF2-40B4-BE49-F238E27FC236}">
                  <a16:creationId xmlns:a16="http://schemas.microsoft.com/office/drawing/2014/main" id="{BFA10B2C-1300-A5B6-DA40-47320FD9D17E}"/>
                </a:ext>
              </a:extLst>
            </p:cNvPr>
            <p:cNvSpPr/>
            <p:nvPr/>
          </p:nvSpPr>
          <p:spPr bwMode="auto">
            <a:xfrm>
              <a:off x="355143" y="1626958"/>
              <a:ext cx="1227637" cy="360940"/>
            </a:xfrm>
            <a:prstGeom prst="chevron">
              <a:avLst/>
            </a:prstGeom>
            <a:ln w="28575">
              <a:solidFill>
                <a:schemeClr val="accent2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>
                <a:defRPr/>
              </a:pPr>
              <a:r>
                <a:rPr lang="en-GB" sz="1200" b="1" dirty="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rPr>
                <a:t>Hit</a:t>
              </a:r>
            </a:p>
            <a:p>
              <a:pPr algn="ctr">
                <a:defRPr/>
              </a:pPr>
              <a:r>
                <a:rPr lang="en-GB" sz="1200" b="1" dirty="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rPr>
                <a:t>Validation</a:t>
              </a:r>
            </a:p>
          </p:txBody>
        </p:sp>
      </p:grpSp>
      <p:sp>
        <p:nvSpPr>
          <p:cNvPr id="37" name="Chevron 7">
            <a:extLst>
              <a:ext uri="{FF2B5EF4-FFF2-40B4-BE49-F238E27FC236}">
                <a16:creationId xmlns:a16="http://schemas.microsoft.com/office/drawing/2014/main" id="{E4997909-772B-9999-0E1D-9B0718B816DF}"/>
              </a:ext>
            </a:extLst>
          </p:cNvPr>
          <p:cNvSpPr/>
          <p:nvPr/>
        </p:nvSpPr>
        <p:spPr bwMode="auto">
          <a:xfrm>
            <a:off x="1104238" y="1206312"/>
            <a:ext cx="1009864" cy="360275"/>
          </a:xfrm>
          <a:prstGeom prst="chevron">
            <a:avLst/>
          </a:prstGeom>
          <a:ln w="28575">
            <a:solidFill>
              <a:srgbClr val="ED7D31"/>
            </a:solidFill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anchor="ctr"/>
          <a:lstStyle/>
          <a:p>
            <a:pPr algn="ctr">
              <a:defRPr/>
            </a:pPr>
            <a:r>
              <a:rPr lang="en-GB" sz="1200" b="1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Screening</a:t>
            </a:r>
          </a:p>
        </p:txBody>
      </p:sp>
      <p:sp>
        <p:nvSpPr>
          <p:cNvPr id="38" name="Chevron 9">
            <a:extLst>
              <a:ext uri="{FF2B5EF4-FFF2-40B4-BE49-F238E27FC236}">
                <a16:creationId xmlns:a16="http://schemas.microsoft.com/office/drawing/2014/main" id="{4AA8AF4D-D027-47EC-DDCF-C752DE2AC431}"/>
              </a:ext>
            </a:extLst>
          </p:cNvPr>
          <p:cNvSpPr/>
          <p:nvPr/>
        </p:nvSpPr>
        <p:spPr bwMode="auto">
          <a:xfrm>
            <a:off x="9549941" y="1212591"/>
            <a:ext cx="1490908" cy="353996"/>
          </a:xfrm>
          <a:prstGeom prst="chevron">
            <a:avLst/>
          </a:prstGeom>
          <a:ln w="28575">
            <a:solidFill>
              <a:schemeClr val="accent2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 algn="ctr">
              <a:defRPr/>
            </a:pPr>
            <a:r>
              <a:rPr lang="en-GB" sz="1200" b="1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Clinical</a:t>
            </a:r>
          </a:p>
          <a:p>
            <a:pPr algn="ctr">
              <a:defRPr/>
            </a:pPr>
            <a:r>
              <a:rPr lang="en-GB" sz="1200" b="1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development</a:t>
            </a:r>
          </a:p>
        </p:txBody>
      </p:sp>
      <p:sp>
        <p:nvSpPr>
          <p:cNvPr id="39" name="Left Brace 38">
            <a:extLst>
              <a:ext uri="{FF2B5EF4-FFF2-40B4-BE49-F238E27FC236}">
                <a16:creationId xmlns:a16="http://schemas.microsoft.com/office/drawing/2014/main" id="{9F9163CD-B6E0-12E2-4879-C3FE510688BD}"/>
              </a:ext>
            </a:extLst>
          </p:cNvPr>
          <p:cNvSpPr/>
          <p:nvPr/>
        </p:nvSpPr>
        <p:spPr>
          <a:xfrm rot="16200000">
            <a:off x="2453636" y="416360"/>
            <a:ext cx="267275" cy="2966071"/>
          </a:xfrm>
          <a:prstGeom prst="leftBrac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37C0E643-A9A9-D2FE-17F4-B4AA3494C9E8}"/>
              </a:ext>
            </a:extLst>
          </p:cNvPr>
          <p:cNvSpPr/>
          <p:nvPr/>
        </p:nvSpPr>
        <p:spPr>
          <a:xfrm>
            <a:off x="1416081" y="2230740"/>
            <a:ext cx="2362817" cy="504089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Virtual Screening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3E91DBD3-EDED-14BD-6394-9EA5E4DD170E}"/>
              </a:ext>
            </a:extLst>
          </p:cNvPr>
          <p:cNvSpPr/>
          <p:nvPr/>
        </p:nvSpPr>
        <p:spPr>
          <a:xfrm>
            <a:off x="1416081" y="2891674"/>
            <a:ext cx="2362817" cy="504089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Scoring Profiles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AD934683-BB9D-025F-129A-589A9F07C9D4}"/>
              </a:ext>
            </a:extLst>
          </p:cNvPr>
          <p:cNvSpPr/>
          <p:nvPr/>
        </p:nvSpPr>
        <p:spPr>
          <a:xfrm>
            <a:off x="1416081" y="3544817"/>
            <a:ext cx="2362817" cy="527085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Evaluating Chemical Space</a:t>
            </a:r>
          </a:p>
        </p:txBody>
      </p:sp>
      <p:sp>
        <p:nvSpPr>
          <p:cNvPr id="43" name="Left Brace 42">
            <a:extLst>
              <a:ext uri="{FF2B5EF4-FFF2-40B4-BE49-F238E27FC236}">
                <a16:creationId xmlns:a16="http://schemas.microsoft.com/office/drawing/2014/main" id="{CE91C2B6-9449-DDF5-40BC-EA6AAF0264F4}"/>
              </a:ext>
            </a:extLst>
          </p:cNvPr>
          <p:cNvSpPr/>
          <p:nvPr/>
        </p:nvSpPr>
        <p:spPr>
          <a:xfrm rot="16200000">
            <a:off x="5335028" y="561448"/>
            <a:ext cx="267276" cy="2675892"/>
          </a:xfrm>
          <a:prstGeom prst="leftBrac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F384F0F0-D2C6-70D4-E535-3EB1E87FA3E8}"/>
              </a:ext>
            </a:extLst>
          </p:cNvPr>
          <p:cNvSpPr/>
          <p:nvPr/>
        </p:nvSpPr>
        <p:spPr>
          <a:xfrm>
            <a:off x="4193732" y="2233602"/>
            <a:ext cx="2549864" cy="504089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QSAR for Biological Activity</a:t>
            </a: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57397F9E-C05F-44D9-BD65-ED02FB49A8C2}"/>
              </a:ext>
            </a:extLst>
          </p:cNvPr>
          <p:cNvSpPr/>
          <p:nvPr/>
        </p:nvSpPr>
        <p:spPr>
          <a:xfrm>
            <a:off x="4193732" y="2891674"/>
            <a:ext cx="2549864" cy="578784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Predicting ADMET Properties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01ECE84F-3439-77B1-057C-8E26926DAA2E}"/>
              </a:ext>
            </a:extLst>
          </p:cNvPr>
          <p:cNvSpPr/>
          <p:nvPr/>
        </p:nvSpPr>
        <p:spPr>
          <a:xfrm>
            <a:off x="4193732" y="3601445"/>
            <a:ext cx="2549864" cy="527085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De novo drug Design</a:t>
            </a: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58EE2198-06E2-46AB-0AD9-95B2D42B1D02}"/>
              </a:ext>
            </a:extLst>
          </p:cNvPr>
          <p:cNvSpPr/>
          <p:nvPr/>
        </p:nvSpPr>
        <p:spPr>
          <a:xfrm>
            <a:off x="4193732" y="4259517"/>
            <a:ext cx="2549864" cy="60298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Calculating Physicochemical Properties</a:t>
            </a:r>
          </a:p>
        </p:txBody>
      </p:sp>
      <p:sp>
        <p:nvSpPr>
          <p:cNvPr id="48" name="Left Brace 47">
            <a:extLst>
              <a:ext uri="{FF2B5EF4-FFF2-40B4-BE49-F238E27FC236}">
                <a16:creationId xmlns:a16="http://schemas.microsoft.com/office/drawing/2014/main" id="{92CAC63C-0153-BA0C-D88C-2CC3FF7FAFD3}"/>
              </a:ext>
            </a:extLst>
          </p:cNvPr>
          <p:cNvSpPr/>
          <p:nvPr/>
        </p:nvSpPr>
        <p:spPr>
          <a:xfrm rot="16200000">
            <a:off x="9569265" y="561447"/>
            <a:ext cx="267276" cy="2675892"/>
          </a:xfrm>
          <a:prstGeom prst="leftBrac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F1B8269D-FFAC-CB46-564A-440A4C30C62F}"/>
              </a:ext>
            </a:extLst>
          </p:cNvPr>
          <p:cNvSpPr/>
          <p:nvPr/>
        </p:nvSpPr>
        <p:spPr>
          <a:xfrm>
            <a:off x="8364957" y="2233602"/>
            <a:ext cx="2549864" cy="50408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Design Clinical Trials</a:t>
            </a: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43A77A27-108D-5FA5-72F5-01BDE2818C86}"/>
              </a:ext>
            </a:extLst>
          </p:cNvPr>
          <p:cNvSpPr/>
          <p:nvPr/>
        </p:nvSpPr>
        <p:spPr>
          <a:xfrm>
            <a:off x="8364957" y="2891674"/>
            <a:ext cx="2549864" cy="504089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Improve Patient Selection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D40B53E2-08E0-3DA5-6D86-EA0BF72BABEB}"/>
              </a:ext>
            </a:extLst>
          </p:cNvPr>
          <p:cNvSpPr/>
          <p:nvPr/>
        </p:nvSpPr>
        <p:spPr>
          <a:xfrm>
            <a:off x="8364957" y="3521821"/>
            <a:ext cx="2549864" cy="527085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Patient Monitoring</a:t>
            </a:r>
          </a:p>
        </p:txBody>
      </p:sp>
      <p:sp>
        <p:nvSpPr>
          <p:cNvPr id="52" name="Content Placeholder 2">
            <a:extLst>
              <a:ext uri="{FF2B5EF4-FFF2-40B4-BE49-F238E27FC236}">
                <a16:creationId xmlns:a16="http://schemas.microsoft.com/office/drawing/2014/main" id="{EC7F55F2-1B2A-79D3-1DF3-FA29B362BD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34001" y="4561011"/>
            <a:ext cx="5007358" cy="2140234"/>
          </a:xfrm>
        </p:spPr>
        <p:txBody>
          <a:bodyPr>
            <a:normAutofit/>
          </a:bodyPr>
          <a:lstStyle/>
          <a:p>
            <a:r>
              <a:rPr lang="en-US" sz="2000" dirty="0"/>
              <a:t>Reduce costs</a:t>
            </a:r>
          </a:p>
          <a:p>
            <a:r>
              <a:rPr lang="en-US" sz="2000" dirty="0"/>
              <a:t>Speed up timelines</a:t>
            </a:r>
          </a:p>
          <a:p>
            <a:r>
              <a:rPr lang="en-US" sz="2000" dirty="0"/>
              <a:t>Reduce number of compounds synthesized</a:t>
            </a:r>
          </a:p>
          <a:p>
            <a:r>
              <a:rPr lang="en-US" sz="2000" dirty="0"/>
              <a:t>Reduce number of animals used</a:t>
            </a:r>
            <a:endParaRPr lang="en-ZA" sz="2000" dirty="0"/>
          </a:p>
          <a:p>
            <a:endParaRPr lang="en-ZA" sz="2000" dirty="0"/>
          </a:p>
        </p:txBody>
      </p:sp>
    </p:spTree>
    <p:extLst>
      <p:ext uri="{BB962C8B-B14F-4D97-AF65-F5344CB8AC3E}">
        <p14:creationId xmlns:p14="http://schemas.microsoft.com/office/powerpoint/2010/main" val="3737647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uiExpan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669626-6278-5CD8-7D60-6DF07F120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B42D1-C534-400D-BC72-5CE77A30CD5B}" type="slidenum">
              <a:rPr lang="en-ZA" smtClean="0"/>
              <a:pPr/>
              <a:t>6</a:t>
            </a:fld>
            <a:endParaRPr lang="en-ZA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4CE62EC-D9B7-3EB5-2E99-98B84AB07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Screening Methods</a:t>
            </a:r>
            <a:endParaRPr lang="en-ZA" dirty="0"/>
          </a:p>
        </p:txBody>
      </p:sp>
      <p:sp>
        <p:nvSpPr>
          <p:cNvPr id="6" name="Content Placeholder 16">
            <a:extLst>
              <a:ext uri="{FF2B5EF4-FFF2-40B4-BE49-F238E27FC236}">
                <a16:creationId xmlns:a16="http://schemas.microsoft.com/office/drawing/2014/main" id="{2E85C30E-2F42-2ADB-37C2-E96B61E17455}"/>
              </a:ext>
            </a:extLst>
          </p:cNvPr>
          <p:cNvSpPr txBox="1">
            <a:spLocks/>
          </p:cNvSpPr>
          <p:nvPr/>
        </p:nvSpPr>
        <p:spPr>
          <a:xfrm>
            <a:off x="798064" y="1780688"/>
            <a:ext cx="5040000" cy="1832724"/>
          </a:xfrm>
          <a:prstGeom prst="rect">
            <a:avLst/>
          </a:prstGeom>
          <a:solidFill>
            <a:srgbClr val="F8CBAD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>
            <a:normAutofit fontScale="92500" lnSpcReduction="10000"/>
          </a:bodyPr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1600" dirty="0"/>
              <a:t>Whole-cell assay</a:t>
            </a:r>
          </a:p>
          <a:p>
            <a:pPr>
              <a:lnSpc>
                <a:spcPct val="120000"/>
              </a:lnSpc>
              <a:spcBef>
                <a:spcPts val="300"/>
              </a:spcBef>
            </a:pPr>
            <a:r>
              <a:rPr lang="en-US" sz="1600" dirty="0"/>
              <a:t>Assume physiological relevance</a:t>
            </a:r>
          </a:p>
          <a:p>
            <a:pPr>
              <a:lnSpc>
                <a:spcPct val="120000"/>
              </a:lnSpc>
              <a:spcBef>
                <a:spcPts val="300"/>
              </a:spcBef>
            </a:pPr>
            <a:r>
              <a:rPr lang="en-US" sz="1600" dirty="0"/>
              <a:t>Physicochemical properties of hits NB – need to get into cell</a:t>
            </a:r>
          </a:p>
          <a:p>
            <a:pPr>
              <a:lnSpc>
                <a:spcPct val="120000"/>
              </a:lnSpc>
              <a:spcBef>
                <a:spcPts val="300"/>
              </a:spcBef>
            </a:pPr>
            <a:r>
              <a:rPr lang="en-US" sz="1600" dirty="0"/>
              <a:t>No assumption of target/pathway/mechanisms (efficacy and toxicity)</a:t>
            </a:r>
          </a:p>
          <a:p>
            <a:pPr>
              <a:lnSpc>
                <a:spcPct val="120000"/>
              </a:lnSpc>
              <a:spcBef>
                <a:spcPts val="300"/>
              </a:spcBef>
            </a:pPr>
            <a:r>
              <a:rPr lang="en-US" sz="1600" dirty="0"/>
              <a:t>Target deconvolution – elucidate MOA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0C79FBA-1799-038D-8358-0C9BA2E6315A}"/>
              </a:ext>
            </a:extLst>
          </p:cNvPr>
          <p:cNvSpPr/>
          <p:nvPr/>
        </p:nvSpPr>
        <p:spPr>
          <a:xfrm>
            <a:off x="803871" y="1306865"/>
            <a:ext cx="5040000" cy="360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Phenotypic Screening:</a:t>
            </a:r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F3A53C9D-2515-2634-9F9E-307C0AD420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7933" y="1318984"/>
            <a:ext cx="2691228" cy="2481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8647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669626-6278-5CD8-7D60-6DF07F120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B42D1-C534-400D-BC72-5CE77A30CD5B}" type="slidenum">
              <a:rPr lang="en-ZA" smtClean="0"/>
              <a:pPr/>
              <a:t>7</a:t>
            </a:fld>
            <a:endParaRPr lang="en-ZA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4CE62EC-D9B7-3EB5-2E99-98B84AB07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Screening Methods</a:t>
            </a:r>
            <a:endParaRPr lang="en-ZA" dirty="0"/>
          </a:p>
        </p:txBody>
      </p:sp>
      <p:sp>
        <p:nvSpPr>
          <p:cNvPr id="6" name="Content Placeholder 16">
            <a:extLst>
              <a:ext uri="{FF2B5EF4-FFF2-40B4-BE49-F238E27FC236}">
                <a16:creationId xmlns:a16="http://schemas.microsoft.com/office/drawing/2014/main" id="{2E85C30E-2F42-2ADB-37C2-E96B61E17455}"/>
              </a:ext>
            </a:extLst>
          </p:cNvPr>
          <p:cNvSpPr txBox="1">
            <a:spLocks/>
          </p:cNvSpPr>
          <p:nvPr/>
        </p:nvSpPr>
        <p:spPr>
          <a:xfrm>
            <a:off x="798064" y="1780688"/>
            <a:ext cx="5040000" cy="1832724"/>
          </a:xfrm>
          <a:prstGeom prst="rect">
            <a:avLst/>
          </a:prstGeom>
          <a:solidFill>
            <a:srgbClr val="F8CBAD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>
            <a:normAutofit fontScale="92500" lnSpcReduction="10000"/>
          </a:bodyPr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1600" dirty="0"/>
              <a:t>Whole-cell assay</a:t>
            </a:r>
          </a:p>
          <a:p>
            <a:pPr>
              <a:lnSpc>
                <a:spcPct val="120000"/>
              </a:lnSpc>
              <a:spcBef>
                <a:spcPts val="300"/>
              </a:spcBef>
            </a:pPr>
            <a:r>
              <a:rPr lang="en-US" sz="1600" dirty="0"/>
              <a:t>Assume physiological relevance</a:t>
            </a:r>
          </a:p>
          <a:p>
            <a:pPr>
              <a:lnSpc>
                <a:spcPct val="120000"/>
              </a:lnSpc>
              <a:spcBef>
                <a:spcPts val="300"/>
              </a:spcBef>
            </a:pPr>
            <a:r>
              <a:rPr lang="en-US" sz="1600" dirty="0"/>
              <a:t>Physicochemical properties of hits NB – need to get into cell</a:t>
            </a:r>
          </a:p>
          <a:p>
            <a:pPr>
              <a:lnSpc>
                <a:spcPct val="120000"/>
              </a:lnSpc>
              <a:spcBef>
                <a:spcPts val="300"/>
              </a:spcBef>
            </a:pPr>
            <a:r>
              <a:rPr lang="en-US" sz="1600" dirty="0"/>
              <a:t>No assumption of target/pathway/mechanisms (efficacy and toxicity)</a:t>
            </a:r>
          </a:p>
          <a:p>
            <a:pPr>
              <a:lnSpc>
                <a:spcPct val="120000"/>
              </a:lnSpc>
              <a:spcBef>
                <a:spcPts val="300"/>
              </a:spcBef>
            </a:pPr>
            <a:r>
              <a:rPr lang="en-US" sz="1600" dirty="0"/>
              <a:t>Target deconvolution – elucidate MOA</a:t>
            </a:r>
          </a:p>
        </p:txBody>
      </p:sp>
      <p:sp>
        <p:nvSpPr>
          <p:cNvPr id="7" name="Content Placeholder 16">
            <a:extLst>
              <a:ext uri="{FF2B5EF4-FFF2-40B4-BE49-F238E27FC236}">
                <a16:creationId xmlns:a16="http://schemas.microsoft.com/office/drawing/2014/main" id="{0CA9220E-1A0D-9581-C990-01827448DFF9}"/>
              </a:ext>
            </a:extLst>
          </p:cNvPr>
          <p:cNvSpPr txBox="1">
            <a:spLocks/>
          </p:cNvSpPr>
          <p:nvPr/>
        </p:nvSpPr>
        <p:spPr>
          <a:xfrm>
            <a:off x="6270600" y="1777377"/>
            <a:ext cx="5040000" cy="1836035"/>
          </a:xfrm>
          <a:prstGeom prst="rect">
            <a:avLst/>
          </a:prstGeom>
          <a:solidFill>
            <a:schemeClr val="accent4">
              <a:lumMod val="40000"/>
              <a:lumOff val="60000"/>
              <a:alpha val="74000"/>
            </a:schemeClr>
          </a:solidFill>
          <a:ln>
            <a:solidFill>
              <a:srgbClr val="FFC000"/>
            </a:solidFill>
          </a:ln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1800" kern="1200" smtClean="0">
                <a:solidFill>
                  <a:schemeClr val="tx1"/>
                </a:solidFill>
                <a:latin typeface="Roboto Light"/>
                <a:ea typeface="+mn-ea"/>
                <a:cs typeface="Roboto Light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500" kern="1200" smtClean="0">
                <a:solidFill>
                  <a:schemeClr val="tx1"/>
                </a:solidFill>
                <a:latin typeface="Roboto Light"/>
                <a:ea typeface="+mn-ea"/>
                <a:cs typeface="Roboto Light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350" kern="1200" smtClean="0">
                <a:solidFill>
                  <a:schemeClr val="tx1"/>
                </a:solidFill>
                <a:latin typeface="Roboto Light"/>
                <a:ea typeface="+mn-ea"/>
                <a:cs typeface="Roboto Light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350" kern="1200" smtClean="0">
                <a:solidFill>
                  <a:schemeClr val="tx1"/>
                </a:solidFill>
                <a:latin typeface="Roboto Light"/>
                <a:ea typeface="+mn-ea"/>
                <a:cs typeface="Roboto Light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350" kern="1200">
                <a:solidFill>
                  <a:schemeClr val="tx1"/>
                </a:solidFill>
                <a:latin typeface="Roboto Light"/>
                <a:ea typeface="+mn-ea"/>
                <a:cs typeface="Roboto Light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endParaRPr lang="en-US" sz="600" dirty="0">
              <a:latin typeface="+mn-lt"/>
            </a:endParaRPr>
          </a:p>
          <a:p>
            <a:pPr>
              <a:spcBef>
                <a:spcPts val="0"/>
              </a:spcBef>
            </a:pPr>
            <a:r>
              <a:rPr lang="en-US" sz="1600" dirty="0">
                <a:latin typeface="+mn-lt"/>
              </a:rPr>
              <a:t>Based on known target</a:t>
            </a:r>
          </a:p>
          <a:p>
            <a:r>
              <a:rPr lang="en-US" sz="1600" dirty="0">
                <a:latin typeface="+mn-lt"/>
              </a:rPr>
              <a:t>Develop biochemical assay</a:t>
            </a:r>
          </a:p>
          <a:p>
            <a:r>
              <a:rPr lang="en-US" sz="1600" dirty="0">
                <a:latin typeface="+mn-lt"/>
              </a:rPr>
              <a:t>Target validation required</a:t>
            </a:r>
          </a:p>
          <a:p>
            <a:r>
              <a:rPr lang="en-US" sz="1600" dirty="0">
                <a:latin typeface="+mn-lt"/>
              </a:rPr>
              <a:t>Assume MOA</a:t>
            </a:r>
          </a:p>
          <a:p>
            <a:r>
              <a:rPr lang="en-US" sz="1600" dirty="0">
                <a:latin typeface="+mn-lt"/>
              </a:rPr>
              <a:t>Recombinant technology and genetics</a:t>
            </a:r>
          </a:p>
          <a:p>
            <a:r>
              <a:rPr lang="en-US" sz="1600" dirty="0">
                <a:latin typeface="+mn-lt"/>
              </a:rPr>
              <a:t>Assisted by SBDD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0C79FBA-1799-038D-8358-0C9BA2E6315A}"/>
              </a:ext>
            </a:extLst>
          </p:cNvPr>
          <p:cNvSpPr/>
          <p:nvPr/>
        </p:nvSpPr>
        <p:spPr>
          <a:xfrm>
            <a:off x="803871" y="1306865"/>
            <a:ext cx="5040000" cy="360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Phenotypic Screening: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5214E0-D692-F380-2B8D-9500AA9D9B84}"/>
              </a:ext>
            </a:extLst>
          </p:cNvPr>
          <p:cNvSpPr/>
          <p:nvPr/>
        </p:nvSpPr>
        <p:spPr>
          <a:xfrm>
            <a:off x="6270600" y="1305173"/>
            <a:ext cx="5040000" cy="3960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Target-Based Approach:</a:t>
            </a:r>
          </a:p>
        </p:txBody>
      </p:sp>
      <p:pic>
        <p:nvPicPr>
          <p:cNvPr id="14" name="Picture 13" descr="chemicalengineering-1-1004-g002.gif">
            <a:extLst>
              <a:ext uri="{FF2B5EF4-FFF2-40B4-BE49-F238E27FC236}">
                <a16:creationId xmlns:a16="http://schemas.microsoft.com/office/drawing/2014/main" id="{13AAEF79-CD19-8C1D-F370-9EC7998BA0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29" t="12712" r="55965" b="8532"/>
          <a:stretch/>
        </p:blipFill>
        <p:spPr>
          <a:xfrm>
            <a:off x="9770142" y="1777377"/>
            <a:ext cx="2155245" cy="2548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8748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669626-6278-5CD8-7D60-6DF07F120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B42D1-C534-400D-BC72-5CE77A30CD5B}" type="slidenum">
              <a:rPr lang="en-ZA" smtClean="0"/>
              <a:pPr/>
              <a:t>8</a:t>
            </a:fld>
            <a:endParaRPr lang="en-ZA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4CE62EC-D9B7-3EB5-2E99-98B84AB07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Screening Methods</a:t>
            </a:r>
            <a:endParaRPr lang="en-ZA" dirty="0"/>
          </a:p>
        </p:txBody>
      </p:sp>
      <p:sp>
        <p:nvSpPr>
          <p:cNvPr id="6" name="Content Placeholder 16">
            <a:extLst>
              <a:ext uri="{FF2B5EF4-FFF2-40B4-BE49-F238E27FC236}">
                <a16:creationId xmlns:a16="http://schemas.microsoft.com/office/drawing/2014/main" id="{2E85C30E-2F42-2ADB-37C2-E96B61E17455}"/>
              </a:ext>
            </a:extLst>
          </p:cNvPr>
          <p:cNvSpPr txBox="1">
            <a:spLocks/>
          </p:cNvSpPr>
          <p:nvPr/>
        </p:nvSpPr>
        <p:spPr>
          <a:xfrm>
            <a:off x="798064" y="1780688"/>
            <a:ext cx="5040000" cy="1832724"/>
          </a:xfrm>
          <a:prstGeom prst="rect">
            <a:avLst/>
          </a:prstGeom>
          <a:solidFill>
            <a:srgbClr val="F8CBAD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>
            <a:normAutofit fontScale="92500" lnSpcReduction="10000"/>
          </a:bodyPr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1600" dirty="0"/>
              <a:t>Whole-cell assay</a:t>
            </a:r>
          </a:p>
          <a:p>
            <a:pPr>
              <a:lnSpc>
                <a:spcPct val="120000"/>
              </a:lnSpc>
              <a:spcBef>
                <a:spcPts val="300"/>
              </a:spcBef>
            </a:pPr>
            <a:r>
              <a:rPr lang="en-US" sz="1600" dirty="0"/>
              <a:t>Assume physiological relevance</a:t>
            </a:r>
          </a:p>
          <a:p>
            <a:pPr>
              <a:lnSpc>
                <a:spcPct val="120000"/>
              </a:lnSpc>
              <a:spcBef>
                <a:spcPts val="300"/>
              </a:spcBef>
            </a:pPr>
            <a:r>
              <a:rPr lang="en-US" sz="1600" dirty="0"/>
              <a:t>Physicochemical properties of hits NB – need to get into cell</a:t>
            </a:r>
          </a:p>
          <a:p>
            <a:pPr>
              <a:lnSpc>
                <a:spcPct val="120000"/>
              </a:lnSpc>
              <a:spcBef>
                <a:spcPts val="300"/>
              </a:spcBef>
            </a:pPr>
            <a:r>
              <a:rPr lang="en-US" sz="1600" dirty="0"/>
              <a:t>No assumption of target/pathway/mechanisms (efficacy and toxicity)</a:t>
            </a:r>
          </a:p>
          <a:p>
            <a:pPr>
              <a:lnSpc>
                <a:spcPct val="120000"/>
              </a:lnSpc>
              <a:spcBef>
                <a:spcPts val="300"/>
              </a:spcBef>
            </a:pPr>
            <a:r>
              <a:rPr lang="en-US" sz="1600" dirty="0"/>
              <a:t>Target deconvolution – elucidate MOA</a:t>
            </a:r>
          </a:p>
        </p:txBody>
      </p:sp>
      <p:sp>
        <p:nvSpPr>
          <p:cNvPr id="7" name="Content Placeholder 16">
            <a:extLst>
              <a:ext uri="{FF2B5EF4-FFF2-40B4-BE49-F238E27FC236}">
                <a16:creationId xmlns:a16="http://schemas.microsoft.com/office/drawing/2014/main" id="{0CA9220E-1A0D-9581-C990-01827448DFF9}"/>
              </a:ext>
            </a:extLst>
          </p:cNvPr>
          <p:cNvSpPr txBox="1">
            <a:spLocks/>
          </p:cNvSpPr>
          <p:nvPr/>
        </p:nvSpPr>
        <p:spPr>
          <a:xfrm>
            <a:off x="6270600" y="1777377"/>
            <a:ext cx="5040000" cy="1836035"/>
          </a:xfrm>
          <a:prstGeom prst="rect">
            <a:avLst/>
          </a:prstGeom>
          <a:solidFill>
            <a:schemeClr val="accent4">
              <a:lumMod val="40000"/>
              <a:lumOff val="60000"/>
              <a:alpha val="74000"/>
            </a:schemeClr>
          </a:solidFill>
          <a:ln>
            <a:solidFill>
              <a:srgbClr val="FFC000"/>
            </a:solidFill>
          </a:ln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1800" kern="1200" smtClean="0">
                <a:solidFill>
                  <a:schemeClr val="tx1"/>
                </a:solidFill>
                <a:latin typeface="Roboto Light"/>
                <a:ea typeface="+mn-ea"/>
                <a:cs typeface="Roboto Light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500" kern="1200" smtClean="0">
                <a:solidFill>
                  <a:schemeClr val="tx1"/>
                </a:solidFill>
                <a:latin typeface="Roboto Light"/>
                <a:ea typeface="+mn-ea"/>
                <a:cs typeface="Roboto Light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350" kern="1200" smtClean="0">
                <a:solidFill>
                  <a:schemeClr val="tx1"/>
                </a:solidFill>
                <a:latin typeface="Roboto Light"/>
                <a:ea typeface="+mn-ea"/>
                <a:cs typeface="Roboto Light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350" kern="1200" smtClean="0">
                <a:solidFill>
                  <a:schemeClr val="tx1"/>
                </a:solidFill>
                <a:latin typeface="Roboto Light"/>
                <a:ea typeface="+mn-ea"/>
                <a:cs typeface="Roboto Light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350" kern="1200">
                <a:solidFill>
                  <a:schemeClr val="tx1"/>
                </a:solidFill>
                <a:latin typeface="Roboto Light"/>
                <a:ea typeface="+mn-ea"/>
                <a:cs typeface="Roboto Light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endParaRPr lang="en-US" sz="600" dirty="0">
              <a:latin typeface="+mn-lt"/>
            </a:endParaRPr>
          </a:p>
          <a:p>
            <a:pPr>
              <a:spcBef>
                <a:spcPts val="0"/>
              </a:spcBef>
            </a:pPr>
            <a:r>
              <a:rPr lang="en-US" sz="1600" dirty="0">
                <a:latin typeface="+mn-lt"/>
              </a:rPr>
              <a:t>Based on known target</a:t>
            </a:r>
          </a:p>
          <a:p>
            <a:r>
              <a:rPr lang="en-US" sz="1600" dirty="0">
                <a:latin typeface="+mn-lt"/>
              </a:rPr>
              <a:t>Develop biochemical assay</a:t>
            </a:r>
          </a:p>
          <a:p>
            <a:r>
              <a:rPr lang="en-US" sz="1600" dirty="0">
                <a:latin typeface="+mn-lt"/>
              </a:rPr>
              <a:t>Target validation required</a:t>
            </a:r>
          </a:p>
          <a:p>
            <a:r>
              <a:rPr lang="en-US" sz="1600" dirty="0">
                <a:latin typeface="+mn-lt"/>
              </a:rPr>
              <a:t>Assume MOA</a:t>
            </a:r>
          </a:p>
          <a:p>
            <a:r>
              <a:rPr lang="en-US" sz="1600" dirty="0">
                <a:latin typeface="+mn-lt"/>
              </a:rPr>
              <a:t>Recombinant technology and genetics</a:t>
            </a:r>
          </a:p>
          <a:p>
            <a:r>
              <a:rPr lang="en-US" sz="1600" dirty="0">
                <a:latin typeface="+mn-lt"/>
              </a:rPr>
              <a:t>Assisted by SBDD</a:t>
            </a:r>
          </a:p>
        </p:txBody>
      </p:sp>
      <p:sp>
        <p:nvSpPr>
          <p:cNvPr id="8" name="Content Placeholder 16">
            <a:extLst>
              <a:ext uri="{FF2B5EF4-FFF2-40B4-BE49-F238E27FC236}">
                <a16:creationId xmlns:a16="http://schemas.microsoft.com/office/drawing/2014/main" id="{A6A16D81-D3E8-2338-2732-A039D9E9864A}"/>
              </a:ext>
            </a:extLst>
          </p:cNvPr>
          <p:cNvSpPr txBox="1">
            <a:spLocks/>
          </p:cNvSpPr>
          <p:nvPr/>
        </p:nvSpPr>
        <p:spPr>
          <a:xfrm>
            <a:off x="798064" y="4287589"/>
            <a:ext cx="5040000" cy="1800000"/>
          </a:xfrm>
          <a:prstGeom prst="rect">
            <a:avLst/>
          </a:prstGeom>
          <a:solidFill>
            <a:srgbClr val="8DB82E">
              <a:alpha val="33000"/>
            </a:srgbClr>
          </a:solidFill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1800" kern="1200" smtClean="0">
                <a:solidFill>
                  <a:schemeClr val="tx1"/>
                </a:solidFill>
                <a:latin typeface="Roboto Light"/>
                <a:ea typeface="+mn-ea"/>
                <a:cs typeface="Roboto Light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500" kern="1200" smtClean="0">
                <a:solidFill>
                  <a:schemeClr val="tx1"/>
                </a:solidFill>
                <a:latin typeface="Roboto Light"/>
                <a:ea typeface="+mn-ea"/>
                <a:cs typeface="Roboto Light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350" kern="1200" smtClean="0">
                <a:solidFill>
                  <a:schemeClr val="tx1"/>
                </a:solidFill>
                <a:latin typeface="Roboto Light"/>
                <a:ea typeface="+mn-ea"/>
                <a:cs typeface="Roboto Light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350" kern="1200" smtClean="0">
                <a:solidFill>
                  <a:schemeClr val="tx1"/>
                </a:solidFill>
                <a:latin typeface="Roboto Light"/>
                <a:ea typeface="+mn-ea"/>
                <a:cs typeface="Roboto Light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350" kern="1200">
                <a:solidFill>
                  <a:schemeClr val="tx1"/>
                </a:solidFill>
                <a:latin typeface="Roboto Light"/>
                <a:ea typeface="+mn-ea"/>
                <a:cs typeface="Roboto Light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300"/>
              </a:spcBef>
            </a:pPr>
            <a:r>
              <a:rPr lang="en-US" sz="1400" dirty="0">
                <a:latin typeface="+mn-lt"/>
              </a:rPr>
              <a:t>Relatively small libraries of fragments sample chemical space widely</a:t>
            </a:r>
          </a:p>
          <a:p>
            <a:pPr>
              <a:spcBef>
                <a:spcPts val="300"/>
              </a:spcBef>
            </a:pPr>
            <a:r>
              <a:rPr lang="en-US" sz="1400" dirty="0">
                <a:latin typeface="+mn-lt"/>
              </a:rPr>
              <a:t>Though weak in potency, fragments can form high energy interactions</a:t>
            </a:r>
          </a:p>
          <a:p>
            <a:pPr>
              <a:spcBef>
                <a:spcPts val="300"/>
              </a:spcBef>
            </a:pPr>
            <a:r>
              <a:rPr lang="en-US" sz="1400" dirty="0">
                <a:latin typeface="+mn-lt"/>
              </a:rPr>
              <a:t>Ligand Efficiency (LE) is a way to judge differently sized molecules</a:t>
            </a:r>
          </a:p>
          <a:p>
            <a:pPr>
              <a:spcBef>
                <a:spcPts val="300"/>
              </a:spcBef>
            </a:pPr>
            <a:r>
              <a:rPr lang="en-US" sz="1400" dirty="0">
                <a:latin typeface="+mn-lt"/>
              </a:rPr>
              <a:t>Low MW, improved target selectivity and ease of chemical synthesis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0C79FBA-1799-038D-8358-0C9BA2E6315A}"/>
              </a:ext>
            </a:extLst>
          </p:cNvPr>
          <p:cNvSpPr/>
          <p:nvPr/>
        </p:nvSpPr>
        <p:spPr>
          <a:xfrm>
            <a:off x="803871" y="1306865"/>
            <a:ext cx="5040000" cy="360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Phenotypic Screening: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5214E0-D692-F380-2B8D-9500AA9D9B84}"/>
              </a:ext>
            </a:extLst>
          </p:cNvPr>
          <p:cNvSpPr/>
          <p:nvPr/>
        </p:nvSpPr>
        <p:spPr>
          <a:xfrm>
            <a:off x="6270600" y="1305173"/>
            <a:ext cx="5040000" cy="3960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Target-Based Approach: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38FB801-360F-D655-54C7-4D10B5F03756}"/>
              </a:ext>
            </a:extLst>
          </p:cNvPr>
          <p:cNvSpPr/>
          <p:nvPr/>
        </p:nvSpPr>
        <p:spPr>
          <a:xfrm>
            <a:off x="798064" y="3791357"/>
            <a:ext cx="5040000" cy="360611"/>
          </a:xfrm>
          <a:prstGeom prst="rect">
            <a:avLst/>
          </a:prstGeom>
          <a:solidFill>
            <a:srgbClr val="8DB82E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Fragment-Based Screening:</a:t>
            </a:r>
          </a:p>
        </p:txBody>
      </p:sp>
      <p:pic>
        <p:nvPicPr>
          <p:cNvPr id="14" name="Picture 13" descr="chemicalengineering-1-1004-g002.gif">
            <a:extLst>
              <a:ext uri="{FF2B5EF4-FFF2-40B4-BE49-F238E27FC236}">
                <a16:creationId xmlns:a16="http://schemas.microsoft.com/office/drawing/2014/main" id="{D742E29A-6ECA-691A-B20C-85831418113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451" t="6673" r="5127" b="8532"/>
          <a:stretch/>
        </p:blipFill>
        <p:spPr>
          <a:xfrm>
            <a:off x="6096000" y="3777427"/>
            <a:ext cx="2048564" cy="2431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5924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669626-6278-5CD8-7D60-6DF07F120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B42D1-C534-400D-BC72-5CE77A30CD5B}" type="slidenum">
              <a:rPr lang="en-ZA" smtClean="0"/>
              <a:pPr/>
              <a:t>9</a:t>
            </a:fld>
            <a:endParaRPr lang="en-ZA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4CE62EC-D9B7-3EB5-2E99-98B84AB07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Screening Methods</a:t>
            </a:r>
            <a:endParaRPr lang="en-ZA" dirty="0"/>
          </a:p>
        </p:txBody>
      </p:sp>
      <p:sp>
        <p:nvSpPr>
          <p:cNvPr id="6" name="Content Placeholder 16">
            <a:extLst>
              <a:ext uri="{FF2B5EF4-FFF2-40B4-BE49-F238E27FC236}">
                <a16:creationId xmlns:a16="http://schemas.microsoft.com/office/drawing/2014/main" id="{2E85C30E-2F42-2ADB-37C2-E96B61E17455}"/>
              </a:ext>
            </a:extLst>
          </p:cNvPr>
          <p:cNvSpPr txBox="1">
            <a:spLocks/>
          </p:cNvSpPr>
          <p:nvPr/>
        </p:nvSpPr>
        <p:spPr>
          <a:xfrm>
            <a:off x="798064" y="1780688"/>
            <a:ext cx="5040000" cy="1832724"/>
          </a:xfrm>
          <a:prstGeom prst="rect">
            <a:avLst/>
          </a:prstGeom>
          <a:solidFill>
            <a:srgbClr val="F8CBAD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>
            <a:normAutofit fontScale="92500" lnSpcReduction="10000"/>
          </a:bodyPr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1600" dirty="0"/>
              <a:t>Whole-cell assay</a:t>
            </a:r>
          </a:p>
          <a:p>
            <a:pPr>
              <a:lnSpc>
                <a:spcPct val="120000"/>
              </a:lnSpc>
              <a:spcBef>
                <a:spcPts val="300"/>
              </a:spcBef>
            </a:pPr>
            <a:r>
              <a:rPr lang="en-US" sz="1600" dirty="0"/>
              <a:t>Assume physiological relevance</a:t>
            </a:r>
          </a:p>
          <a:p>
            <a:pPr>
              <a:lnSpc>
                <a:spcPct val="120000"/>
              </a:lnSpc>
              <a:spcBef>
                <a:spcPts val="300"/>
              </a:spcBef>
            </a:pPr>
            <a:r>
              <a:rPr lang="en-US" sz="1600" dirty="0"/>
              <a:t>Physicochemical properties of hits NB – need to get into cell</a:t>
            </a:r>
          </a:p>
          <a:p>
            <a:pPr>
              <a:lnSpc>
                <a:spcPct val="120000"/>
              </a:lnSpc>
              <a:spcBef>
                <a:spcPts val="300"/>
              </a:spcBef>
            </a:pPr>
            <a:r>
              <a:rPr lang="en-US" sz="1600" dirty="0"/>
              <a:t>No assumption of target/pathway/mechanisms (efficacy and toxicity)</a:t>
            </a:r>
          </a:p>
          <a:p>
            <a:pPr>
              <a:lnSpc>
                <a:spcPct val="120000"/>
              </a:lnSpc>
              <a:spcBef>
                <a:spcPts val="300"/>
              </a:spcBef>
            </a:pPr>
            <a:r>
              <a:rPr lang="en-US" sz="1600" dirty="0"/>
              <a:t>Target deconvolution – elucidate MOA</a:t>
            </a:r>
          </a:p>
        </p:txBody>
      </p:sp>
      <p:sp>
        <p:nvSpPr>
          <p:cNvPr id="7" name="Content Placeholder 16">
            <a:extLst>
              <a:ext uri="{FF2B5EF4-FFF2-40B4-BE49-F238E27FC236}">
                <a16:creationId xmlns:a16="http://schemas.microsoft.com/office/drawing/2014/main" id="{0CA9220E-1A0D-9581-C990-01827448DFF9}"/>
              </a:ext>
            </a:extLst>
          </p:cNvPr>
          <p:cNvSpPr txBox="1">
            <a:spLocks/>
          </p:cNvSpPr>
          <p:nvPr/>
        </p:nvSpPr>
        <p:spPr>
          <a:xfrm>
            <a:off x="6270600" y="1777377"/>
            <a:ext cx="5040000" cy="1836035"/>
          </a:xfrm>
          <a:prstGeom prst="rect">
            <a:avLst/>
          </a:prstGeom>
          <a:solidFill>
            <a:schemeClr val="accent4">
              <a:lumMod val="40000"/>
              <a:lumOff val="60000"/>
              <a:alpha val="74000"/>
            </a:schemeClr>
          </a:solidFill>
          <a:ln>
            <a:solidFill>
              <a:srgbClr val="FFC000"/>
            </a:solidFill>
          </a:ln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1800" kern="1200" smtClean="0">
                <a:solidFill>
                  <a:schemeClr val="tx1"/>
                </a:solidFill>
                <a:latin typeface="Roboto Light"/>
                <a:ea typeface="+mn-ea"/>
                <a:cs typeface="Roboto Light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500" kern="1200" smtClean="0">
                <a:solidFill>
                  <a:schemeClr val="tx1"/>
                </a:solidFill>
                <a:latin typeface="Roboto Light"/>
                <a:ea typeface="+mn-ea"/>
                <a:cs typeface="Roboto Light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350" kern="1200" smtClean="0">
                <a:solidFill>
                  <a:schemeClr val="tx1"/>
                </a:solidFill>
                <a:latin typeface="Roboto Light"/>
                <a:ea typeface="+mn-ea"/>
                <a:cs typeface="Roboto Light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350" kern="1200" smtClean="0">
                <a:solidFill>
                  <a:schemeClr val="tx1"/>
                </a:solidFill>
                <a:latin typeface="Roboto Light"/>
                <a:ea typeface="+mn-ea"/>
                <a:cs typeface="Roboto Light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350" kern="1200">
                <a:solidFill>
                  <a:schemeClr val="tx1"/>
                </a:solidFill>
                <a:latin typeface="Roboto Light"/>
                <a:ea typeface="+mn-ea"/>
                <a:cs typeface="Roboto Light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endParaRPr lang="en-US" sz="600" dirty="0">
              <a:latin typeface="+mn-lt"/>
            </a:endParaRPr>
          </a:p>
          <a:p>
            <a:pPr>
              <a:spcBef>
                <a:spcPts val="0"/>
              </a:spcBef>
            </a:pPr>
            <a:r>
              <a:rPr lang="en-US" sz="1600" dirty="0">
                <a:latin typeface="+mn-lt"/>
              </a:rPr>
              <a:t>Based on known target</a:t>
            </a:r>
          </a:p>
          <a:p>
            <a:r>
              <a:rPr lang="en-US" sz="1600" dirty="0">
                <a:latin typeface="+mn-lt"/>
              </a:rPr>
              <a:t>Develop biochemical assay</a:t>
            </a:r>
          </a:p>
          <a:p>
            <a:r>
              <a:rPr lang="en-US" sz="1600" dirty="0">
                <a:latin typeface="+mn-lt"/>
              </a:rPr>
              <a:t>Target validation required</a:t>
            </a:r>
          </a:p>
          <a:p>
            <a:r>
              <a:rPr lang="en-US" sz="1600" dirty="0">
                <a:latin typeface="+mn-lt"/>
              </a:rPr>
              <a:t>Assume MOA</a:t>
            </a:r>
          </a:p>
          <a:p>
            <a:r>
              <a:rPr lang="en-US" sz="1600" dirty="0">
                <a:latin typeface="+mn-lt"/>
              </a:rPr>
              <a:t>Recombinant technology and genetics</a:t>
            </a:r>
          </a:p>
          <a:p>
            <a:r>
              <a:rPr lang="en-US" sz="1600" dirty="0">
                <a:latin typeface="+mn-lt"/>
              </a:rPr>
              <a:t>Assisted by SBDD</a:t>
            </a:r>
          </a:p>
        </p:txBody>
      </p:sp>
      <p:sp>
        <p:nvSpPr>
          <p:cNvPr id="8" name="Content Placeholder 16">
            <a:extLst>
              <a:ext uri="{FF2B5EF4-FFF2-40B4-BE49-F238E27FC236}">
                <a16:creationId xmlns:a16="http://schemas.microsoft.com/office/drawing/2014/main" id="{A6A16D81-D3E8-2338-2732-A039D9E9864A}"/>
              </a:ext>
            </a:extLst>
          </p:cNvPr>
          <p:cNvSpPr txBox="1">
            <a:spLocks/>
          </p:cNvSpPr>
          <p:nvPr/>
        </p:nvSpPr>
        <p:spPr>
          <a:xfrm>
            <a:off x="798064" y="4287589"/>
            <a:ext cx="5040000" cy="1800000"/>
          </a:xfrm>
          <a:prstGeom prst="rect">
            <a:avLst/>
          </a:prstGeom>
          <a:solidFill>
            <a:srgbClr val="8DB82E">
              <a:alpha val="33000"/>
            </a:srgbClr>
          </a:solidFill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1800" kern="1200" smtClean="0">
                <a:solidFill>
                  <a:schemeClr val="tx1"/>
                </a:solidFill>
                <a:latin typeface="Roboto Light"/>
                <a:ea typeface="+mn-ea"/>
                <a:cs typeface="Roboto Light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500" kern="1200" smtClean="0">
                <a:solidFill>
                  <a:schemeClr val="tx1"/>
                </a:solidFill>
                <a:latin typeface="Roboto Light"/>
                <a:ea typeface="+mn-ea"/>
                <a:cs typeface="Roboto Light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350" kern="1200" smtClean="0">
                <a:solidFill>
                  <a:schemeClr val="tx1"/>
                </a:solidFill>
                <a:latin typeface="Roboto Light"/>
                <a:ea typeface="+mn-ea"/>
                <a:cs typeface="Roboto Light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350" kern="1200" smtClean="0">
                <a:solidFill>
                  <a:schemeClr val="tx1"/>
                </a:solidFill>
                <a:latin typeface="Roboto Light"/>
                <a:ea typeface="+mn-ea"/>
                <a:cs typeface="Roboto Light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350" kern="1200">
                <a:solidFill>
                  <a:schemeClr val="tx1"/>
                </a:solidFill>
                <a:latin typeface="Roboto Light"/>
                <a:ea typeface="+mn-ea"/>
                <a:cs typeface="Roboto Light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300"/>
              </a:spcBef>
            </a:pPr>
            <a:r>
              <a:rPr lang="en-US" sz="1400" dirty="0">
                <a:latin typeface="+mn-lt"/>
              </a:rPr>
              <a:t>Relatively small libraries of fragments sample chemical space widely</a:t>
            </a:r>
          </a:p>
          <a:p>
            <a:pPr>
              <a:spcBef>
                <a:spcPts val="300"/>
              </a:spcBef>
            </a:pPr>
            <a:r>
              <a:rPr lang="en-US" sz="1400" dirty="0">
                <a:latin typeface="+mn-lt"/>
              </a:rPr>
              <a:t>Though weak in potency, fragments can form high energy interactions</a:t>
            </a:r>
          </a:p>
          <a:p>
            <a:pPr>
              <a:spcBef>
                <a:spcPts val="300"/>
              </a:spcBef>
            </a:pPr>
            <a:r>
              <a:rPr lang="en-US" sz="1400" dirty="0">
                <a:latin typeface="+mn-lt"/>
              </a:rPr>
              <a:t>Ligand Efficiency (LE) is a way to judge differently sized molecules</a:t>
            </a:r>
          </a:p>
          <a:p>
            <a:pPr>
              <a:spcBef>
                <a:spcPts val="300"/>
              </a:spcBef>
            </a:pPr>
            <a:r>
              <a:rPr lang="en-US" sz="1400" dirty="0">
                <a:latin typeface="+mn-lt"/>
              </a:rPr>
              <a:t>Low MW, improved target selectivity and ease of chemical synthesis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0C79FBA-1799-038D-8358-0C9BA2E6315A}"/>
              </a:ext>
            </a:extLst>
          </p:cNvPr>
          <p:cNvSpPr/>
          <p:nvPr/>
        </p:nvSpPr>
        <p:spPr>
          <a:xfrm>
            <a:off x="803871" y="1306865"/>
            <a:ext cx="5040000" cy="360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Phenotypic Screening: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5214E0-D692-F380-2B8D-9500AA9D9B84}"/>
              </a:ext>
            </a:extLst>
          </p:cNvPr>
          <p:cNvSpPr/>
          <p:nvPr/>
        </p:nvSpPr>
        <p:spPr>
          <a:xfrm>
            <a:off x="6270600" y="1305173"/>
            <a:ext cx="5040000" cy="3960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Target-Based Approach: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38FB801-360F-D655-54C7-4D10B5F03756}"/>
              </a:ext>
            </a:extLst>
          </p:cNvPr>
          <p:cNvSpPr/>
          <p:nvPr/>
        </p:nvSpPr>
        <p:spPr>
          <a:xfrm>
            <a:off x="798064" y="3791357"/>
            <a:ext cx="5040000" cy="360611"/>
          </a:xfrm>
          <a:prstGeom prst="rect">
            <a:avLst/>
          </a:prstGeom>
          <a:solidFill>
            <a:srgbClr val="8DB82E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Fragment-Based Screening: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5BD3FE3-88DC-09FB-6437-3FBDC55C8706}"/>
              </a:ext>
            </a:extLst>
          </p:cNvPr>
          <p:cNvSpPr/>
          <p:nvPr/>
        </p:nvSpPr>
        <p:spPr>
          <a:xfrm>
            <a:off x="6270600" y="3770195"/>
            <a:ext cx="5040000" cy="3600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Natural Products:</a:t>
            </a:r>
          </a:p>
        </p:txBody>
      </p:sp>
      <p:sp>
        <p:nvSpPr>
          <p:cNvPr id="16" name="Content Placeholder 16">
            <a:extLst>
              <a:ext uri="{FF2B5EF4-FFF2-40B4-BE49-F238E27FC236}">
                <a16:creationId xmlns:a16="http://schemas.microsoft.com/office/drawing/2014/main" id="{D445B61A-43C8-EB24-684D-CC03AC04197F}"/>
              </a:ext>
            </a:extLst>
          </p:cNvPr>
          <p:cNvSpPr txBox="1">
            <a:spLocks/>
          </p:cNvSpPr>
          <p:nvPr/>
        </p:nvSpPr>
        <p:spPr>
          <a:xfrm>
            <a:off x="6270600" y="4314594"/>
            <a:ext cx="2506396" cy="1800000"/>
          </a:xfrm>
          <a:prstGeom prst="rect">
            <a:avLst/>
          </a:prstGeom>
          <a:solidFill>
            <a:schemeClr val="accent5">
              <a:lumMod val="40000"/>
              <a:lumOff val="60000"/>
              <a:alpha val="74000"/>
            </a:schemeClr>
          </a:solidFill>
          <a:ln>
            <a:solidFill>
              <a:srgbClr val="4F81BD"/>
            </a:solidFill>
          </a:ln>
        </p:spPr>
        <p:txBody>
          <a:bodyPr vert="horz" lIns="91440" tIns="45720" rIns="91440" bIns="45720" rtlCol="0"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1800" kern="1200" smtClean="0">
                <a:solidFill>
                  <a:schemeClr val="tx1"/>
                </a:solidFill>
                <a:latin typeface="Roboto Light"/>
                <a:ea typeface="+mn-ea"/>
                <a:cs typeface="Roboto Light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500" kern="1200" smtClean="0">
                <a:solidFill>
                  <a:schemeClr val="tx1"/>
                </a:solidFill>
                <a:latin typeface="Roboto Light"/>
                <a:ea typeface="+mn-ea"/>
                <a:cs typeface="Roboto Light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350" kern="1200" smtClean="0">
                <a:solidFill>
                  <a:schemeClr val="tx1"/>
                </a:solidFill>
                <a:latin typeface="Roboto Light"/>
                <a:ea typeface="+mn-ea"/>
                <a:cs typeface="Roboto Light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350" kern="1200" smtClean="0">
                <a:solidFill>
                  <a:schemeClr val="tx1"/>
                </a:solidFill>
                <a:latin typeface="Roboto Light"/>
                <a:ea typeface="+mn-ea"/>
                <a:cs typeface="Roboto Light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350" kern="1200">
                <a:solidFill>
                  <a:schemeClr val="tx1"/>
                </a:solidFill>
                <a:latin typeface="Roboto Light"/>
                <a:ea typeface="+mn-ea"/>
                <a:cs typeface="Roboto Light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</a:pPr>
            <a:endParaRPr lang="en-US" sz="700" dirty="0">
              <a:latin typeface="+mn-lt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400" dirty="0">
                <a:latin typeface="+mn-lt"/>
              </a:rPr>
              <a:t>Sources: plants, </a:t>
            </a:r>
            <a:r>
              <a:rPr lang="en-US" sz="1400" dirty="0" err="1">
                <a:latin typeface="+mn-lt"/>
              </a:rPr>
              <a:t>microbials</a:t>
            </a:r>
            <a:r>
              <a:rPr lang="en-US" sz="1400" dirty="0">
                <a:latin typeface="+mn-lt"/>
              </a:rPr>
              <a:t>, marine life, toxins etc.</a:t>
            </a:r>
          </a:p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en-US" sz="1400" dirty="0">
                <a:latin typeface="+mn-lt"/>
              </a:rPr>
              <a:t>Isolation, characterization and structural elucidation can be challenging</a:t>
            </a:r>
          </a:p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en-US" sz="1400" dirty="0">
                <a:latin typeface="+mn-lt"/>
              </a:rPr>
              <a:t>Synthesis, semi-synthesis, chemical modifications, biosynthesis and scale-up</a:t>
            </a:r>
            <a:endParaRPr lang="en-US" sz="1600" dirty="0">
              <a:latin typeface="+mn-lt"/>
            </a:endParaRPr>
          </a:p>
        </p:txBody>
      </p:sp>
      <p:pic>
        <p:nvPicPr>
          <p:cNvPr id="14" name="Picture 1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E263F27E-4EBB-DF14-0404-A813D11CD2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600" y="4257031"/>
            <a:ext cx="3453682" cy="191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277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43BF64BC0C0BF44B4C14F29ACF2ADFE" ma:contentTypeVersion="13" ma:contentTypeDescription="Create a new document." ma:contentTypeScope="" ma:versionID="d2eb8cac4b9bdcdf940edbad4be5ffb9">
  <xsd:schema xmlns:xsd="http://www.w3.org/2001/XMLSchema" xmlns:xs="http://www.w3.org/2001/XMLSchema" xmlns:p="http://schemas.microsoft.com/office/2006/metadata/properties" xmlns:ns3="617caac6-e32b-43f4-b15f-9e19ce02f2c4" xmlns:ns4="ed9eba1e-de0f-47f1-af31-795f0b67a61e" targetNamespace="http://schemas.microsoft.com/office/2006/metadata/properties" ma:root="true" ma:fieldsID="f209d1f0dddf54f43dda48f447945c47" ns3:_="" ns4:_="">
    <xsd:import namespace="617caac6-e32b-43f4-b15f-9e19ce02f2c4"/>
    <xsd:import namespace="ed9eba1e-de0f-47f1-af31-795f0b67a61e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MediaServiceAutoTags" minOccurs="0"/>
                <xsd:element ref="ns4:MediaServiceLocation" minOccurs="0"/>
                <xsd:element ref="ns4:MediaServiceEventHashCode" minOccurs="0"/>
                <xsd:element ref="ns4:MediaServiceGenerationTime" minOccurs="0"/>
                <xsd:element ref="ns4:MediaServiceOCR" minOccurs="0"/>
                <xsd:element ref="ns4:MediaServiceAutoKeyPoints" minOccurs="0"/>
                <xsd:element ref="ns4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17caac6-e32b-43f4-b15f-9e19ce02f2c4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description="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d9eba1e-de0f-47f1-af31-795f0b67a61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4" nillable="true" ma:displayName="MediaServiceAutoTags" ma:description="" ma:internalName="MediaServiceAutoTags" ma:readOnly="true">
      <xsd:simpleType>
        <xsd:restriction base="dms:Text"/>
      </xsd:simpleType>
    </xsd:element>
    <xsd:element name="MediaServiceLocation" ma:index="15" nillable="true" ma:displayName="MediaServiceLocation" ma:description="" ma:internalName="MediaServiceLocation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8BC563B-386C-426F-9B78-8203DC9D25ED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6B7558EF-A25E-4404-BE20-95EB7F0D4D5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17caac6-e32b-43f4-b15f-9e19ce02f2c4"/>
    <ds:schemaRef ds:uri="ed9eba1e-de0f-47f1-af31-795f0b67a61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257E757-C7A0-48C9-A01A-9A8F3C9BFA9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2788</TotalTime>
  <Words>1506</Words>
  <Application>Microsoft Office PowerPoint</Application>
  <PresentationFormat>Widescreen</PresentationFormat>
  <Paragraphs>407</Paragraphs>
  <Slides>24</Slides>
  <Notes>3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4" baseType="lpstr">
      <vt:lpstr>Arial</vt:lpstr>
      <vt:lpstr>Calibri</vt:lpstr>
      <vt:lpstr>Calibri Light</vt:lpstr>
      <vt:lpstr>Guardian TextSans Web</vt:lpstr>
      <vt:lpstr>Montserrat</vt:lpstr>
      <vt:lpstr>Montserrat ExtraBold</vt:lpstr>
      <vt:lpstr>Montserrat regular</vt:lpstr>
      <vt:lpstr>Roboto</vt:lpstr>
      <vt:lpstr>Office Theme</vt:lpstr>
      <vt:lpstr>CS ChemDraw Drawing</vt:lpstr>
      <vt:lpstr>PowerPoint Presentation</vt:lpstr>
      <vt:lpstr>Outline</vt:lpstr>
      <vt:lpstr>Drug Discovery Pipeline</vt:lpstr>
      <vt:lpstr>Drug Discovery Pipeline</vt:lpstr>
      <vt:lpstr>AI/ML Applications in Drug Discovery</vt:lpstr>
      <vt:lpstr>Screening Methods</vt:lpstr>
      <vt:lpstr>Screening Methods</vt:lpstr>
      <vt:lpstr>Screening Methods</vt:lpstr>
      <vt:lpstr>Screening Methods</vt:lpstr>
      <vt:lpstr>Screening Methods</vt:lpstr>
      <vt:lpstr>In vitro ADMET</vt:lpstr>
      <vt:lpstr>In vivo Pharmacokinetics</vt:lpstr>
      <vt:lpstr>Chemical Properties</vt:lpstr>
      <vt:lpstr>Chemical Properties</vt:lpstr>
      <vt:lpstr>Tools to Calculate Properties</vt:lpstr>
      <vt:lpstr>Summary</vt:lpstr>
      <vt:lpstr>PowerPoint Presentation</vt:lpstr>
      <vt:lpstr>AI/ML in Drug Discovery</vt:lpstr>
      <vt:lpstr>Ersilia Collaboration</vt:lpstr>
      <vt:lpstr>AI/ML Virtual Screening</vt:lpstr>
      <vt:lpstr>Prioritising Analogues</vt:lpstr>
      <vt:lpstr>Data Exploration</vt:lpstr>
      <vt:lpstr>Drug Metabolism</vt:lpstr>
      <vt:lpstr>Mechanism of Action Study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H3D Foundation Vision, Mission and Governance</dc:title>
  <dc:creator>Susan Winks</dc:creator>
  <cp:lastModifiedBy>Jason Hlozek</cp:lastModifiedBy>
  <cp:revision>52</cp:revision>
  <dcterms:created xsi:type="dcterms:W3CDTF">2020-04-23T14:28:34Z</dcterms:created>
  <dcterms:modified xsi:type="dcterms:W3CDTF">2022-09-26T17:56:51Z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0x010100243BF64BC0C0BF44B4C14F29ACF2ADFE</vt:lpwstr>
  </property>
</Properties>
</file>